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sldIdLst>
    <p:sldId id="256" r:id="rId2"/>
    <p:sldId id="259" r:id="rId3"/>
    <p:sldId id="367" r:id="rId4"/>
    <p:sldId id="319" r:id="rId5"/>
    <p:sldId id="320" r:id="rId6"/>
    <p:sldId id="321" r:id="rId7"/>
    <p:sldId id="323" r:id="rId8"/>
    <p:sldId id="325" r:id="rId9"/>
    <p:sldId id="326" r:id="rId10"/>
    <p:sldId id="340" r:id="rId11"/>
    <p:sldId id="341" r:id="rId12"/>
    <p:sldId id="339" r:id="rId13"/>
    <p:sldId id="371" r:id="rId14"/>
    <p:sldId id="372" r:id="rId15"/>
    <p:sldId id="373" r:id="rId16"/>
    <p:sldId id="330" r:id="rId17"/>
    <p:sldId id="332" r:id="rId18"/>
    <p:sldId id="336" r:id="rId19"/>
    <p:sldId id="374" r:id="rId20"/>
    <p:sldId id="333" r:id="rId21"/>
    <p:sldId id="334" r:id="rId22"/>
    <p:sldId id="335" r:id="rId23"/>
    <p:sldId id="375" r:id="rId24"/>
    <p:sldId id="337" r:id="rId25"/>
    <p:sldId id="338" r:id="rId26"/>
    <p:sldId id="343" r:id="rId27"/>
    <p:sldId id="345" r:id="rId28"/>
    <p:sldId id="346" r:id="rId29"/>
    <p:sldId id="347" r:id="rId30"/>
    <p:sldId id="348" r:id="rId31"/>
    <p:sldId id="349" r:id="rId32"/>
    <p:sldId id="350" r:id="rId33"/>
    <p:sldId id="351" r:id="rId34"/>
    <p:sldId id="352" r:id="rId35"/>
    <p:sldId id="353" r:id="rId36"/>
    <p:sldId id="354" r:id="rId37"/>
    <p:sldId id="355" r:id="rId38"/>
    <p:sldId id="376" r:id="rId39"/>
    <p:sldId id="357" r:id="rId40"/>
    <p:sldId id="359" r:id="rId41"/>
    <p:sldId id="360" r:id="rId42"/>
    <p:sldId id="365" r:id="rId43"/>
    <p:sldId id="361" r:id="rId44"/>
    <p:sldId id="363" r:id="rId45"/>
    <p:sldId id="364" r:id="rId46"/>
    <p:sldId id="366" r:id="rId47"/>
    <p:sldId id="377" r:id="rId48"/>
    <p:sldId id="378" r:id="rId49"/>
    <p:sldId id="379" r:id="rId50"/>
    <p:sldId id="38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B4B2"/>
    <a:srgbClr val="79FF9F"/>
    <a:srgbClr val="004D80"/>
    <a:srgbClr val="006B64"/>
    <a:srgbClr val="7030A0"/>
    <a:srgbClr val="447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12"/>
    <p:restoredTop sz="86463"/>
  </p:normalViewPr>
  <p:slideViewPr>
    <p:cSldViewPr snapToGrid="0">
      <p:cViewPr varScale="1">
        <p:scale>
          <a:sx n="110" d="100"/>
          <a:sy n="110" d="100"/>
        </p:scale>
        <p:origin x="4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032F5-3639-534B-A736-B72EA311F232}" type="datetimeFigureOut">
              <a:rPr lang="en-US" smtClean="0"/>
              <a:t>6/16/24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9E9C2-C85E-F142-885A-0E04E9ACC689}" type="slidenum">
              <a:rPr lang="en-US" smtClean="0"/>
              <a:t>‹#›</a:t>
            </a:fld>
            <a:endParaRPr lang="en-US"/>
          </a:p>
        </p:txBody>
      </p:sp>
    </p:spTree>
    <p:extLst>
      <p:ext uri="{BB962C8B-B14F-4D97-AF65-F5344CB8AC3E}">
        <p14:creationId xmlns:p14="http://schemas.microsoft.com/office/powerpoint/2010/main" val="27431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 outline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intuition first</a:t>
            </a:r>
          </a:p>
          <a:p>
            <a:r>
              <a:rPr lang="en-US" dirty="0"/>
              <a:t>add more distribution stuff</a:t>
            </a:r>
          </a:p>
        </p:txBody>
      </p:sp>
      <p:sp>
        <p:nvSpPr>
          <p:cNvPr id="4" name="Slide Number Placeholder 3"/>
          <p:cNvSpPr>
            <a:spLocks noGrp="1"/>
          </p:cNvSpPr>
          <p:nvPr>
            <p:ph type="sldNum" sz="quarter" idx="5"/>
          </p:nvPr>
        </p:nvSpPr>
        <p:spPr/>
        <p:txBody>
          <a:bodyPr/>
          <a:lstStyle/>
          <a:p>
            <a:fld id="{DED9E9C2-C85E-F142-885A-0E04E9ACC689}" type="slidenum">
              <a:rPr lang="en-US" smtClean="0"/>
              <a:t>21</a:t>
            </a:fld>
            <a:endParaRPr lang="en-US"/>
          </a:p>
        </p:txBody>
      </p:sp>
    </p:spTree>
    <p:extLst>
      <p:ext uri="{BB962C8B-B14F-4D97-AF65-F5344CB8AC3E}">
        <p14:creationId xmlns:p14="http://schemas.microsoft.com/office/powerpoint/2010/main" val="4241189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9E9C2-C85E-F142-885A-0E04E9ACC689}" type="slidenum">
              <a:rPr lang="en-US" smtClean="0"/>
              <a:t>25</a:t>
            </a:fld>
            <a:endParaRPr lang="en-US"/>
          </a:p>
        </p:txBody>
      </p:sp>
    </p:spTree>
    <p:extLst>
      <p:ext uri="{BB962C8B-B14F-4D97-AF65-F5344CB8AC3E}">
        <p14:creationId xmlns:p14="http://schemas.microsoft.com/office/powerpoint/2010/main" val="78058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Been around for 80 years, made useful in the last 10 </a:t>
            </a:r>
            <a:r>
              <a:rPr lang="en-US" dirty="0" err="1"/>
              <a:t>ish</a:t>
            </a:r>
            <a:endParaRPr lang="en-US" dirty="0"/>
          </a:p>
          <a:p>
            <a:r>
              <a:rPr lang="en-US" dirty="0"/>
              <a:t>Make bigger picture summarize "neurons in computer = small piece of the algorithm that works together </a:t>
            </a:r>
            <a:r>
              <a:rPr lang="en-US"/>
              <a:t>to "</a:t>
            </a:r>
            <a:endParaRPr lang="en-US" dirty="0"/>
          </a:p>
        </p:txBody>
      </p:sp>
      <p:sp>
        <p:nvSpPr>
          <p:cNvPr id="4" name="Slide Number Placeholder 3"/>
          <p:cNvSpPr>
            <a:spLocks noGrp="1"/>
          </p:cNvSpPr>
          <p:nvPr>
            <p:ph type="sldNum" sz="quarter" idx="5"/>
          </p:nvPr>
        </p:nvSpPr>
        <p:spPr/>
        <p:txBody>
          <a:bodyPr/>
          <a:lstStyle/>
          <a:p>
            <a:fld id="{DED9E9C2-C85E-F142-885A-0E04E9ACC689}" type="slidenum">
              <a:rPr lang="en-US" smtClean="0"/>
              <a:t>26</a:t>
            </a:fld>
            <a:endParaRPr lang="en-US"/>
          </a:p>
        </p:txBody>
      </p:sp>
    </p:spTree>
    <p:extLst>
      <p:ext uri="{BB962C8B-B14F-4D97-AF65-F5344CB8AC3E}">
        <p14:creationId xmlns:p14="http://schemas.microsoft.com/office/powerpoint/2010/main" val="535315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9E9C2-C85E-F142-885A-0E04E9ACC689}" type="slidenum">
              <a:rPr lang="en-US" smtClean="0"/>
              <a:t>27</a:t>
            </a:fld>
            <a:endParaRPr lang="en-US"/>
          </a:p>
        </p:txBody>
      </p:sp>
    </p:spTree>
    <p:extLst>
      <p:ext uri="{BB962C8B-B14F-4D97-AF65-F5344CB8AC3E}">
        <p14:creationId xmlns:p14="http://schemas.microsoft.com/office/powerpoint/2010/main" val="3762477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the same activation function for all hidden nodes and a different one for output nodes</a:t>
            </a:r>
          </a:p>
        </p:txBody>
      </p:sp>
      <p:sp>
        <p:nvSpPr>
          <p:cNvPr id="4" name="Slide Number Placeholder 3"/>
          <p:cNvSpPr>
            <a:spLocks noGrp="1"/>
          </p:cNvSpPr>
          <p:nvPr>
            <p:ph type="sldNum" sz="quarter" idx="5"/>
          </p:nvPr>
        </p:nvSpPr>
        <p:spPr/>
        <p:txBody>
          <a:bodyPr/>
          <a:lstStyle/>
          <a:p>
            <a:fld id="{DED9E9C2-C85E-F142-885A-0E04E9ACC689}" type="slidenum">
              <a:rPr lang="en-US" smtClean="0"/>
              <a:t>28</a:t>
            </a:fld>
            <a:endParaRPr lang="en-US"/>
          </a:p>
        </p:txBody>
      </p:sp>
    </p:spTree>
    <p:extLst>
      <p:ext uri="{BB962C8B-B14F-4D97-AF65-F5344CB8AC3E}">
        <p14:creationId xmlns:p14="http://schemas.microsoft.com/office/powerpoint/2010/main" val="1824877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Typically the same activation function for all hidden nodes and a different one for output nodes</a:t>
            </a:r>
          </a:p>
          <a:p>
            <a:endParaRPr lang="en-US" dirty="0"/>
          </a:p>
        </p:txBody>
      </p:sp>
      <p:sp>
        <p:nvSpPr>
          <p:cNvPr id="4" name="Slide Number Placeholder 3"/>
          <p:cNvSpPr>
            <a:spLocks noGrp="1"/>
          </p:cNvSpPr>
          <p:nvPr>
            <p:ph type="sldNum" sz="quarter" idx="5"/>
          </p:nvPr>
        </p:nvSpPr>
        <p:spPr/>
        <p:txBody>
          <a:bodyPr/>
          <a:lstStyle/>
          <a:p>
            <a:fld id="{DED9E9C2-C85E-F142-885A-0E04E9ACC689}" type="slidenum">
              <a:rPr lang="en-US" smtClean="0"/>
              <a:t>29</a:t>
            </a:fld>
            <a:endParaRPr lang="en-US"/>
          </a:p>
        </p:txBody>
      </p:sp>
    </p:spTree>
    <p:extLst>
      <p:ext uri="{BB962C8B-B14F-4D97-AF65-F5344CB8AC3E}">
        <p14:creationId xmlns:p14="http://schemas.microsoft.com/office/powerpoint/2010/main" val="366436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Typically the same activation function for all hidden nodes and a different one for output nodes</a:t>
            </a:r>
          </a:p>
          <a:p>
            <a:endParaRPr lang="en-US" dirty="0"/>
          </a:p>
        </p:txBody>
      </p:sp>
      <p:sp>
        <p:nvSpPr>
          <p:cNvPr id="4" name="Slide Number Placeholder 3"/>
          <p:cNvSpPr>
            <a:spLocks noGrp="1"/>
          </p:cNvSpPr>
          <p:nvPr>
            <p:ph type="sldNum" sz="quarter" idx="5"/>
          </p:nvPr>
        </p:nvSpPr>
        <p:spPr/>
        <p:txBody>
          <a:bodyPr/>
          <a:lstStyle/>
          <a:p>
            <a:fld id="{DED9E9C2-C85E-F142-885A-0E04E9ACC689}" type="slidenum">
              <a:rPr lang="en-US" smtClean="0"/>
              <a:t>30</a:t>
            </a:fld>
            <a:endParaRPr lang="en-US"/>
          </a:p>
        </p:txBody>
      </p:sp>
    </p:spTree>
    <p:extLst>
      <p:ext uri="{BB962C8B-B14F-4D97-AF65-F5344CB8AC3E}">
        <p14:creationId xmlns:p14="http://schemas.microsoft.com/office/powerpoint/2010/main" val="782183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Typically the same activation function for all hidden nodes and a different one for output nodes</a:t>
            </a:r>
          </a:p>
          <a:p>
            <a:endParaRPr lang="en-US" dirty="0"/>
          </a:p>
        </p:txBody>
      </p:sp>
      <p:sp>
        <p:nvSpPr>
          <p:cNvPr id="4" name="Slide Number Placeholder 3"/>
          <p:cNvSpPr>
            <a:spLocks noGrp="1"/>
          </p:cNvSpPr>
          <p:nvPr>
            <p:ph type="sldNum" sz="quarter" idx="5"/>
          </p:nvPr>
        </p:nvSpPr>
        <p:spPr/>
        <p:txBody>
          <a:bodyPr/>
          <a:lstStyle/>
          <a:p>
            <a:fld id="{DED9E9C2-C85E-F142-885A-0E04E9ACC689}" type="slidenum">
              <a:rPr lang="en-US" smtClean="0"/>
              <a:t>31</a:t>
            </a:fld>
            <a:endParaRPr lang="en-US"/>
          </a:p>
        </p:txBody>
      </p:sp>
    </p:spTree>
    <p:extLst>
      <p:ext uri="{BB962C8B-B14F-4D97-AF65-F5344CB8AC3E}">
        <p14:creationId xmlns:p14="http://schemas.microsoft.com/office/powerpoint/2010/main" val="3286302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9E9C2-C85E-F142-885A-0E04E9ACC689}" type="slidenum">
              <a:rPr lang="en-US" smtClean="0"/>
              <a:t>32</a:t>
            </a:fld>
            <a:endParaRPr lang="en-US"/>
          </a:p>
        </p:txBody>
      </p:sp>
    </p:spTree>
    <p:extLst>
      <p:ext uri="{BB962C8B-B14F-4D97-AF65-F5344CB8AC3E}">
        <p14:creationId xmlns:p14="http://schemas.microsoft.com/office/powerpoint/2010/main" val="1472232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 breakthrough</a:t>
            </a:r>
          </a:p>
        </p:txBody>
      </p:sp>
      <p:sp>
        <p:nvSpPr>
          <p:cNvPr id="4" name="Slide Number Placeholder 3"/>
          <p:cNvSpPr>
            <a:spLocks noGrp="1"/>
          </p:cNvSpPr>
          <p:nvPr>
            <p:ph type="sldNum" sz="quarter" idx="5"/>
          </p:nvPr>
        </p:nvSpPr>
        <p:spPr/>
        <p:txBody>
          <a:bodyPr/>
          <a:lstStyle/>
          <a:p>
            <a:fld id="{DED9E9C2-C85E-F142-885A-0E04E9ACC689}" type="slidenum">
              <a:rPr lang="en-US" smtClean="0"/>
              <a:t>33</a:t>
            </a:fld>
            <a:endParaRPr lang="en-US"/>
          </a:p>
        </p:txBody>
      </p:sp>
    </p:spTree>
    <p:extLst>
      <p:ext uri="{BB962C8B-B14F-4D97-AF65-F5344CB8AC3E}">
        <p14:creationId xmlns:p14="http://schemas.microsoft.com/office/powerpoint/2010/main" val="349215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7d4537781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 breakthrough</a:t>
            </a:r>
          </a:p>
        </p:txBody>
      </p:sp>
      <p:sp>
        <p:nvSpPr>
          <p:cNvPr id="4" name="Slide Number Placeholder 3"/>
          <p:cNvSpPr>
            <a:spLocks noGrp="1"/>
          </p:cNvSpPr>
          <p:nvPr>
            <p:ph type="sldNum" sz="quarter" idx="5"/>
          </p:nvPr>
        </p:nvSpPr>
        <p:spPr/>
        <p:txBody>
          <a:bodyPr/>
          <a:lstStyle/>
          <a:p>
            <a:fld id="{DED9E9C2-C85E-F142-885A-0E04E9ACC689}" type="slidenum">
              <a:rPr lang="en-US" smtClean="0"/>
              <a:t>34</a:t>
            </a:fld>
            <a:endParaRPr lang="en-US"/>
          </a:p>
        </p:txBody>
      </p:sp>
    </p:spTree>
    <p:extLst>
      <p:ext uri="{BB962C8B-B14F-4D97-AF65-F5344CB8AC3E}">
        <p14:creationId xmlns:p14="http://schemas.microsoft.com/office/powerpoint/2010/main" val="194374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 breakthrough</a:t>
            </a:r>
          </a:p>
        </p:txBody>
      </p:sp>
      <p:sp>
        <p:nvSpPr>
          <p:cNvPr id="4" name="Slide Number Placeholder 3"/>
          <p:cNvSpPr>
            <a:spLocks noGrp="1"/>
          </p:cNvSpPr>
          <p:nvPr>
            <p:ph type="sldNum" sz="quarter" idx="5"/>
          </p:nvPr>
        </p:nvSpPr>
        <p:spPr/>
        <p:txBody>
          <a:bodyPr/>
          <a:lstStyle/>
          <a:p>
            <a:fld id="{DED9E9C2-C85E-F142-885A-0E04E9ACC689}" type="slidenum">
              <a:rPr lang="en-US" smtClean="0"/>
              <a:t>35</a:t>
            </a:fld>
            <a:endParaRPr lang="en-US"/>
          </a:p>
        </p:txBody>
      </p:sp>
    </p:spTree>
    <p:extLst>
      <p:ext uri="{BB962C8B-B14F-4D97-AF65-F5344CB8AC3E}">
        <p14:creationId xmlns:p14="http://schemas.microsoft.com/office/powerpoint/2010/main" val="116074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 breakthrough</a:t>
            </a:r>
          </a:p>
        </p:txBody>
      </p:sp>
      <p:sp>
        <p:nvSpPr>
          <p:cNvPr id="4" name="Slide Number Placeholder 3"/>
          <p:cNvSpPr>
            <a:spLocks noGrp="1"/>
          </p:cNvSpPr>
          <p:nvPr>
            <p:ph type="sldNum" sz="quarter" idx="5"/>
          </p:nvPr>
        </p:nvSpPr>
        <p:spPr/>
        <p:txBody>
          <a:bodyPr/>
          <a:lstStyle/>
          <a:p>
            <a:fld id="{DED9E9C2-C85E-F142-885A-0E04E9ACC689}" type="slidenum">
              <a:rPr lang="en-US" smtClean="0"/>
              <a:t>36</a:t>
            </a:fld>
            <a:endParaRPr lang="en-US"/>
          </a:p>
        </p:txBody>
      </p:sp>
    </p:spTree>
    <p:extLst>
      <p:ext uri="{BB962C8B-B14F-4D97-AF65-F5344CB8AC3E}">
        <p14:creationId xmlns:p14="http://schemas.microsoft.com/office/powerpoint/2010/main" val="3914247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 breakthrough</a:t>
            </a:r>
          </a:p>
        </p:txBody>
      </p:sp>
      <p:sp>
        <p:nvSpPr>
          <p:cNvPr id="4" name="Slide Number Placeholder 3"/>
          <p:cNvSpPr>
            <a:spLocks noGrp="1"/>
          </p:cNvSpPr>
          <p:nvPr>
            <p:ph type="sldNum" sz="quarter" idx="5"/>
          </p:nvPr>
        </p:nvSpPr>
        <p:spPr/>
        <p:txBody>
          <a:bodyPr/>
          <a:lstStyle/>
          <a:p>
            <a:fld id="{DED9E9C2-C85E-F142-885A-0E04E9ACC689}" type="slidenum">
              <a:rPr lang="en-US" smtClean="0"/>
              <a:t>37</a:t>
            </a:fld>
            <a:endParaRPr lang="en-US"/>
          </a:p>
        </p:txBody>
      </p:sp>
    </p:spTree>
    <p:extLst>
      <p:ext uri="{BB962C8B-B14F-4D97-AF65-F5344CB8AC3E}">
        <p14:creationId xmlns:p14="http://schemas.microsoft.com/office/powerpoint/2010/main" val="1506152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9E9C2-C85E-F142-885A-0E04E9ACC689}" type="slidenum">
              <a:rPr lang="en-US" smtClean="0"/>
              <a:t>38</a:t>
            </a:fld>
            <a:endParaRPr lang="en-US"/>
          </a:p>
        </p:txBody>
      </p:sp>
    </p:spTree>
    <p:extLst>
      <p:ext uri="{BB962C8B-B14F-4D97-AF65-F5344CB8AC3E}">
        <p14:creationId xmlns:p14="http://schemas.microsoft.com/office/powerpoint/2010/main" val="784867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GPT, it mimics how real pictures look and may have inaccuracies if it tries to convey something</a:t>
            </a:r>
          </a:p>
        </p:txBody>
      </p:sp>
      <p:sp>
        <p:nvSpPr>
          <p:cNvPr id="4" name="Slide Number Placeholder 3"/>
          <p:cNvSpPr>
            <a:spLocks noGrp="1"/>
          </p:cNvSpPr>
          <p:nvPr>
            <p:ph type="sldNum" sz="quarter" idx="5"/>
          </p:nvPr>
        </p:nvSpPr>
        <p:spPr/>
        <p:txBody>
          <a:bodyPr/>
          <a:lstStyle/>
          <a:p>
            <a:fld id="{DED9E9C2-C85E-F142-885A-0E04E9ACC689}" type="slidenum">
              <a:rPr lang="en-US" smtClean="0"/>
              <a:t>46</a:t>
            </a:fld>
            <a:endParaRPr lang="en-US"/>
          </a:p>
        </p:txBody>
      </p:sp>
    </p:spTree>
    <p:extLst>
      <p:ext uri="{BB962C8B-B14F-4D97-AF65-F5344CB8AC3E}">
        <p14:creationId xmlns:p14="http://schemas.microsoft.com/office/powerpoint/2010/main" val="28008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9E9C2-C85E-F142-885A-0E04E9ACC689}" type="slidenum">
              <a:rPr lang="en-US" smtClean="0"/>
              <a:t>49</a:t>
            </a:fld>
            <a:endParaRPr lang="en-US"/>
          </a:p>
        </p:txBody>
      </p:sp>
    </p:spTree>
    <p:extLst>
      <p:ext uri="{BB962C8B-B14F-4D97-AF65-F5344CB8AC3E}">
        <p14:creationId xmlns:p14="http://schemas.microsoft.com/office/powerpoint/2010/main" val="2664732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9E9C2-C85E-F142-885A-0E04E9ACC689}" type="slidenum">
              <a:rPr lang="en-US" smtClean="0"/>
              <a:t>50</a:t>
            </a:fld>
            <a:endParaRPr lang="en-US"/>
          </a:p>
        </p:txBody>
      </p:sp>
    </p:spTree>
    <p:extLst>
      <p:ext uri="{BB962C8B-B14F-4D97-AF65-F5344CB8AC3E}">
        <p14:creationId xmlns:p14="http://schemas.microsoft.com/office/powerpoint/2010/main" val="346711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7d4537781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7d4537781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slow down and talk about what this is and do a live demo</a:t>
            </a:r>
          </a:p>
          <a:p>
            <a:pPr marL="0" lvl="0" indent="0" algn="l" rtl="0">
              <a:spcBef>
                <a:spcPts val="0"/>
              </a:spcBef>
              <a:spcAft>
                <a:spcPts val="0"/>
              </a:spcAft>
              <a:buNone/>
            </a:pPr>
            <a:r>
              <a:rPr lang="en-US" dirty="0" err="1"/>
              <a:t>dont</a:t>
            </a:r>
            <a:r>
              <a:rPr lang="en-US" dirty="0"/>
              <a:t> assume people know about it</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345193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7d4537781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7d4537781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a very critical concept. This is why </a:t>
            </a:r>
            <a:r>
              <a:rPr lang="en-US" dirty="0" err="1"/>
              <a:t>ChatGPT</a:t>
            </a:r>
            <a:r>
              <a:rPr lang="en-US" dirty="0"/>
              <a:t> generates different answers if you try at multiple times. This is also the generation part. Why it is not “accurate”. It is not supposed to be ”accurate”. It meant to mimic human language. </a:t>
            </a:r>
            <a:endParaRPr dirty="0"/>
          </a:p>
        </p:txBody>
      </p:sp>
    </p:spTree>
    <p:extLst>
      <p:ext uri="{BB962C8B-B14F-4D97-AF65-F5344CB8AC3E}">
        <p14:creationId xmlns:p14="http://schemas.microsoft.com/office/powerpoint/2010/main" val="2423327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7d4537781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7d4537781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a very critical concept. This is why </a:t>
            </a:r>
            <a:r>
              <a:rPr lang="en-US" dirty="0" err="1"/>
              <a:t>ChatGPT</a:t>
            </a:r>
            <a:r>
              <a:rPr lang="en-US" dirty="0"/>
              <a:t> generates different answers if you try at multiple times. This is also the generation part. Why it is not “accurate”. It is not supposed to be ”accurate”. It meant to mimic human language.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change to 0.84.  </a:t>
            </a:r>
            <a:endParaRPr dirty="0"/>
          </a:p>
        </p:txBody>
      </p:sp>
    </p:spTree>
    <p:extLst>
      <p:ext uri="{BB962C8B-B14F-4D97-AF65-F5344CB8AC3E}">
        <p14:creationId xmlns:p14="http://schemas.microsoft.com/office/powerpoint/2010/main" val="3835038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7d4537781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57d4537781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a very critical concept. This is why </a:t>
            </a:r>
            <a:r>
              <a:rPr lang="en-US" dirty="0" err="1"/>
              <a:t>ChatGPT</a:t>
            </a:r>
            <a:r>
              <a:rPr lang="en-US" dirty="0"/>
              <a:t> generates different answers if you try at multiple times. This is also the generation part. Why it is not “accurate”. It is not supposed to be ”accurate”. It meant to mimic human language. </a:t>
            </a:r>
            <a:endParaRPr dirty="0"/>
          </a:p>
        </p:txBody>
      </p:sp>
    </p:spTree>
    <p:extLst>
      <p:ext uri="{BB962C8B-B14F-4D97-AF65-F5344CB8AC3E}">
        <p14:creationId xmlns:p14="http://schemas.microsoft.com/office/powerpoint/2010/main" val="441936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motivate random noise</a:t>
            </a:r>
          </a:p>
          <a:p>
            <a:r>
              <a:rPr lang="en-US" dirty="0"/>
              <a:t>its magical and ask "can you think of any way?"</a:t>
            </a:r>
          </a:p>
        </p:txBody>
      </p:sp>
      <p:sp>
        <p:nvSpPr>
          <p:cNvPr id="4" name="Slide Number Placeholder 3"/>
          <p:cNvSpPr>
            <a:spLocks noGrp="1"/>
          </p:cNvSpPr>
          <p:nvPr>
            <p:ph type="sldNum" sz="quarter" idx="5"/>
          </p:nvPr>
        </p:nvSpPr>
        <p:spPr/>
        <p:txBody>
          <a:bodyPr/>
          <a:lstStyle/>
          <a:p>
            <a:fld id="{DED9E9C2-C85E-F142-885A-0E04E9ACC689}" type="slidenum">
              <a:rPr lang="en-US" smtClean="0"/>
              <a:t>16</a:t>
            </a:fld>
            <a:endParaRPr lang="en-US"/>
          </a:p>
        </p:txBody>
      </p:sp>
    </p:spTree>
    <p:extLst>
      <p:ext uri="{BB962C8B-B14F-4D97-AF65-F5344CB8AC3E}">
        <p14:creationId xmlns:p14="http://schemas.microsoft.com/office/powerpoint/2010/main" val="210410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 on diffusion.  </a:t>
            </a:r>
          </a:p>
        </p:txBody>
      </p:sp>
      <p:sp>
        <p:nvSpPr>
          <p:cNvPr id="4" name="Slide Number Placeholder 3"/>
          <p:cNvSpPr>
            <a:spLocks noGrp="1"/>
          </p:cNvSpPr>
          <p:nvPr>
            <p:ph type="sldNum" sz="quarter" idx="5"/>
          </p:nvPr>
        </p:nvSpPr>
        <p:spPr/>
        <p:txBody>
          <a:bodyPr/>
          <a:lstStyle/>
          <a:p>
            <a:fld id="{DED9E9C2-C85E-F142-885A-0E04E9ACC689}" type="slidenum">
              <a:rPr lang="en-US" smtClean="0"/>
              <a:t>18</a:t>
            </a:fld>
            <a:endParaRPr lang="en-US"/>
          </a:p>
        </p:txBody>
      </p:sp>
    </p:spTree>
    <p:extLst>
      <p:ext uri="{BB962C8B-B14F-4D97-AF65-F5344CB8AC3E}">
        <p14:creationId xmlns:p14="http://schemas.microsoft.com/office/powerpoint/2010/main" val="1579057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9E9C2-C85E-F142-885A-0E04E9ACC689}" type="slidenum">
              <a:rPr lang="en-US" smtClean="0"/>
              <a:t>19</a:t>
            </a:fld>
            <a:endParaRPr lang="en-US"/>
          </a:p>
        </p:txBody>
      </p:sp>
    </p:spTree>
    <p:extLst>
      <p:ext uri="{BB962C8B-B14F-4D97-AF65-F5344CB8AC3E}">
        <p14:creationId xmlns:p14="http://schemas.microsoft.com/office/powerpoint/2010/main" val="921891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BFBB2-0F87-13E3-0E06-6A00CDADD1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D6F39-EEA7-4F54-B30D-B4CBE19174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6A53EC-BC7E-DE1A-523C-9CA63ED9B2CD}"/>
              </a:ext>
            </a:extLst>
          </p:cNvPr>
          <p:cNvSpPr>
            <a:spLocks noGrp="1"/>
          </p:cNvSpPr>
          <p:nvPr>
            <p:ph type="dt" sz="half" idx="10"/>
          </p:nvPr>
        </p:nvSpPr>
        <p:spPr/>
        <p:txBody>
          <a:bodyPr/>
          <a:lstStyle/>
          <a:p>
            <a:fld id="{76FE2417-1D93-5C4A-8344-9E1EB912661D}" type="datetime1">
              <a:rPr lang="en-US" smtClean="0"/>
              <a:t>6/16/24</a:t>
            </a:fld>
            <a:endParaRPr lang="en-US"/>
          </a:p>
        </p:txBody>
      </p:sp>
      <p:sp>
        <p:nvSpPr>
          <p:cNvPr id="5" name="Footer Placeholder 4">
            <a:extLst>
              <a:ext uri="{FF2B5EF4-FFF2-40B4-BE49-F238E27FC236}">
                <a16:creationId xmlns:a16="http://schemas.microsoft.com/office/drawing/2014/main" id="{1572A224-C722-F1B7-FE63-F964CC70D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29D59-FD73-EC25-8D08-57692486A70D}"/>
              </a:ext>
            </a:extLst>
          </p:cNvPr>
          <p:cNvSpPr>
            <a:spLocks noGrp="1"/>
          </p:cNvSpPr>
          <p:nvPr>
            <p:ph type="sldNum" sz="quarter" idx="12"/>
          </p:nvPr>
        </p:nvSpPr>
        <p:spPr/>
        <p:txBody>
          <a:bodyPr/>
          <a:lstStyle/>
          <a:p>
            <a:fld id="{DB3D1DDC-3BD2-964C-ABA5-B9BD7EA84B8A}" type="slidenum">
              <a:rPr lang="en-US" smtClean="0"/>
              <a:t>‹#›</a:t>
            </a:fld>
            <a:endParaRPr lang="en-US"/>
          </a:p>
        </p:txBody>
      </p:sp>
    </p:spTree>
    <p:extLst>
      <p:ext uri="{BB962C8B-B14F-4D97-AF65-F5344CB8AC3E}">
        <p14:creationId xmlns:p14="http://schemas.microsoft.com/office/powerpoint/2010/main" val="1978761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B606D-5B8C-1D48-1CF9-8EF3E5062E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D6152E-CB9B-29E0-EE34-F1F24EC5E0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07525-CA7C-947F-9847-11286F1D6C46}"/>
              </a:ext>
            </a:extLst>
          </p:cNvPr>
          <p:cNvSpPr>
            <a:spLocks noGrp="1"/>
          </p:cNvSpPr>
          <p:nvPr>
            <p:ph type="dt" sz="half" idx="10"/>
          </p:nvPr>
        </p:nvSpPr>
        <p:spPr/>
        <p:txBody>
          <a:bodyPr/>
          <a:lstStyle/>
          <a:p>
            <a:fld id="{505F246C-6406-2B4E-9973-B77C8A4E6EBE}" type="datetime1">
              <a:rPr lang="en-US" smtClean="0"/>
              <a:t>6/16/24</a:t>
            </a:fld>
            <a:endParaRPr lang="en-US"/>
          </a:p>
        </p:txBody>
      </p:sp>
      <p:sp>
        <p:nvSpPr>
          <p:cNvPr id="5" name="Footer Placeholder 4">
            <a:extLst>
              <a:ext uri="{FF2B5EF4-FFF2-40B4-BE49-F238E27FC236}">
                <a16:creationId xmlns:a16="http://schemas.microsoft.com/office/drawing/2014/main" id="{F9969258-9A7C-4312-749E-BA4C70E5A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0FF7A-1CB1-943D-C194-CA9F994AD8A4}"/>
              </a:ext>
            </a:extLst>
          </p:cNvPr>
          <p:cNvSpPr>
            <a:spLocks noGrp="1"/>
          </p:cNvSpPr>
          <p:nvPr>
            <p:ph type="sldNum" sz="quarter" idx="12"/>
          </p:nvPr>
        </p:nvSpPr>
        <p:spPr/>
        <p:txBody>
          <a:bodyPr/>
          <a:lstStyle/>
          <a:p>
            <a:fld id="{DB3D1DDC-3BD2-964C-ABA5-B9BD7EA84B8A}" type="slidenum">
              <a:rPr lang="en-US" smtClean="0"/>
              <a:t>‹#›</a:t>
            </a:fld>
            <a:endParaRPr lang="en-US"/>
          </a:p>
        </p:txBody>
      </p:sp>
    </p:spTree>
    <p:extLst>
      <p:ext uri="{BB962C8B-B14F-4D97-AF65-F5344CB8AC3E}">
        <p14:creationId xmlns:p14="http://schemas.microsoft.com/office/powerpoint/2010/main" val="551325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8D40C-B874-0AAF-FE6F-84FFF6F99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CD5D6A-BE19-FED5-8A28-A73E7EFE09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82995-3D52-BE85-6E47-B074F67A020C}"/>
              </a:ext>
            </a:extLst>
          </p:cNvPr>
          <p:cNvSpPr>
            <a:spLocks noGrp="1"/>
          </p:cNvSpPr>
          <p:nvPr>
            <p:ph type="dt" sz="half" idx="10"/>
          </p:nvPr>
        </p:nvSpPr>
        <p:spPr/>
        <p:txBody>
          <a:bodyPr/>
          <a:lstStyle/>
          <a:p>
            <a:fld id="{90E0E52B-279A-8349-A142-14C154D89BF3}" type="datetime1">
              <a:rPr lang="en-US" smtClean="0"/>
              <a:t>6/16/24</a:t>
            </a:fld>
            <a:endParaRPr lang="en-US"/>
          </a:p>
        </p:txBody>
      </p:sp>
      <p:sp>
        <p:nvSpPr>
          <p:cNvPr id="5" name="Footer Placeholder 4">
            <a:extLst>
              <a:ext uri="{FF2B5EF4-FFF2-40B4-BE49-F238E27FC236}">
                <a16:creationId xmlns:a16="http://schemas.microsoft.com/office/drawing/2014/main" id="{8ACA021D-FFEC-9060-91D6-77E82DD82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C66B6-8507-CF20-ECA0-2AF3B45F137B}"/>
              </a:ext>
            </a:extLst>
          </p:cNvPr>
          <p:cNvSpPr>
            <a:spLocks noGrp="1"/>
          </p:cNvSpPr>
          <p:nvPr>
            <p:ph type="sldNum" sz="quarter" idx="12"/>
          </p:nvPr>
        </p:nvSpPr>
        <p:spPr/>
        <p:txBody>
          <a:bodyPr/>
          <a:lstStyle/>
          <a:p>
            <a:fld id="{DB3D1DDC-3BD2-964C-ABA5-B9BD7EA84B8A}" type="slidenum">
              <a:rPr lang="en-US" smtClean="0"/>
              <a:t>‹#›</a:t>
            </a:fld>
            <a:endParaRPr lang="en-US"/>
          </a:p>
        </p:txBody>
      </p:sp>
    </p:spTree>
    <p:extLst>
      <p:ext uri="{BB962C8B-B14F-4D97-AF65-F5344CB8AC3E}">
        <p14:creationId xmlns:p14="http://schemas.microsoft.com/office/powerpoint/2010/main" val="1430911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4DF45-70CA-C11C-A8F7-704AEAF3FB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59D787-263C-EF56-F336-9D2C82D1BD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0919A-8B23-322B-8D1C-B3C3D389C5A7}"/>
              </a:ext>
            </a:extLst>
          </p:cNvPr>
          <p:cNvSpPr>
            <a:spLocks noGrp="1"/>
          </p:cNvSpPr>
          <p:nvPr>
            <p:ph type="dt" sz="half" idx="10"/>
          </p:nvPr>
        </p:nvSpPr>
        <p:spPr/>
        <p:txBody>
          <a:bodyPr/>
          <a:lstStyle/>
          <a:p>
            <a:fld id="{6EDF1029-4CCA-7146-9619-17C27D951D99}" type="datetime1">
              <a:rPr lang="en-US" smtClean="0"/>
              <a:t>6/16/24</a:t>
            </a:fld>
            <a:endParaRPr lang="en-US"/>
          </a:p>
        </p:txBody>
      </p:sp>
      <p:sp>
        <p:nvSpPr>
          <p:cNvPr id="5" name="Footer Placeholder 4">
            <a:extLst>
              <a:ext uri="{FF2B5EF4-FFF2-40B4-BE49-F238E27FC236}">
                <a16:creationId xmlns:a16="http://schemas.microsoft.com/office/drawing/2014/main" id="{DD7674C0-4A39-29F9-9F9A-72B4DE012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87BABC-D8EB-1E92-19C0-6784DC93C98E}"/>
              </a:ext>
            </a:extLst>
          </p:cNvPr>
          <p:cNvSpPr>
            <a:spLocks noGrp="1"/>
          </p:cNvSpPr>
          <p:nvPr>
            <p:ph type="sldNum" sz="quarter" idx="12"/>
          </p:nvPr>
        </p:nvSpPr>
        <p:spPr/>
        <p:txBody>
          <a:bodyPr/>
          <a:lstStyle/>
          <a:p>
            <a:fld id="{DB3D1DDC-3BD2-964C-ABA5-B9BD7EA84B8A}" type="slidenum">
              <a:rPr lang="en-US" smtClean="0"/>
              <a:t>‹#›</a:t>
            </a:fld>
            <a:endParaRPr lang="en-US"/>
          </a:p>
        </p:txBody>
      </p:sp>
    </p:spTree>
    <p:extLst>
      <p:ext uri="{BB962C8B-B14F-4D97-AF65-F5344CB8AC3E}">
        <p14:creationId xmlns:p14="http://schemas.microsoft.com/office/powerpoint/2010/main" val="161013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D3BF-CB5F-69AF-EAEE-3B2AC2B29B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460A5-6DAC-A939-3CDE-3FA0956F40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F08570-528D-27F2-39DA-BF9006C5BC2F}"/>
              </a:ext>
            </a:extLst>
          </p:cNvPr>
          <p:cNvSpPr>
            <a:spLocks noGrp="1"/>
          </p:cNvSpPr>
          <p:nvPr>
            <p:ph type="dt" sz="half" idx="10"/>
          </p:nvPr>
        </p:nvSpPr>
        <p:spPr/>
        <p:txBody>
          <a:bodyPr/>
          <a:lstStyle/>
          <a:p>
            <a:fld id="{179E3ACD-AB19-2544-BC74-FF504CDA839A}" type="datetime1">
              <a:rPr lang="en-US" smtClean="0"/>
              <a:t>6/16/24</a:t>
            </a:fld>
            <a:endParaRPr lang="en-US"/>
          </a:p>
        </p:txBody>
      </p:sp>
      <p:sp>
        <p:nvSpPr>
          <p:cNvPr id="5" name="Footer Placeholder 4">
            <a:extLst>
              <a:ext uri="{FF2B5EF4-FFF2-40B4-BE49-F238E27FC236}">
                <a16:creationId xmlns:a16="http://schemas.microsoft.com/office/drawing/2014/main" id="{A20E19F8-F737-9F1B-5B70-5E0D05B32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F2B80-198F-9A7A-B6F2-2A455BD0B7ED}"/>
              </a:ext>
            </a:extLst>
          </p:cNvPr>
          <p:cNvSpPr>
            <a:spLocks noGrp="1"/>
          </p:cNvSpPr>
          <p:nvPr>
            <p:ph type="sldNum" sz="quarter" idx="12"/>
          </p:nvPr>
        </p:nvSpPr>
        <p:spPr/>
        <p:txBody>
          <a:bodyPr/>
          <a:lstStyle/>
          <a:p>
            <a:fld id="{DB3D1DDC-3BD2-964C-ABA5-B9BD7EA84B8A}" type="slidenum">
              <a:rPr lang="en-US" smtClean="0"/>
              <a:t>‹#›</a:t>
            </a:fld>
            <a:endParaRPr lang="en-US"/>
          </a:p>
        </p:txBody>
      </p:sp>
    </p:spTree>
    <p:extLst>
      <p:ext uri="{BB962C8B-B14F-4D97-AF65-F5344CB8AC3E}">
        <p14:creationId xmlns:p14="http://schemas.microsoft.com/office/powerpoint/2010/main" val="1360937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3670B-7134-F58F-3221-F63A7D21D4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13373C-7FE3-19C5-BC55-92E0DE64DD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F85EC0-A2BE-9D1D-8D7C-7E263C956A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FFED28-C330-2F5C-38D3-E6157A3279A9}"/>
              </a:ext>
            </a:extLst>
          </p:cNvPr>
          <p:cNvSpPr>
            <a:spLocks noGrp="1"/>
          </p:cNvSpPr>
          <p:nvPr>
            <p:ph type="dt" sz="half" idx="10"/>
          </p:nvPr>
        </p:nvSpPr>
        <p:spPr/>
        <p:txBody>
          <a:bodyPr/>
          <a:lstStyle/>
          <a:p>
            <a:fld id="{8077A496-AECB-4B41-921F-4D2F4C76566A}" type="datetime1">
              <a:rPr lang="en-US" smtClean="0"/>
              <a:t>6/16/24</a:t>
            </a:fld>
            <a:endParaRPr lang="en-US"/>
          </a:p>
        </p:txBody>
      </p:sp>
      <p:sp>
        <p:nvSpPr>
          <p:cNvPr id="6" name="Footer Placeholder 5">
            <a:extLst>
              <a:ext uri="{FF2B5EF4-FFF2-40B4-BE49-F238E27FC236}">
                <a16:creationId xmlns:a16="http://schemas.microsoft.com/office/drawing/2014/main" id="{BDD3F224-26DE-5765-D45A-045F468FA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DAF86-0F45-8D3A-C16A-0E35F7C29E29}"/>
              </a:ext>
            </a:extLst>
          </p:cNvPr>
          <p:cNvSpPr>
            <a:spLocks noGrp="1"/>
          </p:cNvSpPr>
          <p:nvPr>
            <p:ph type="sldNum" sz="quarter" idx="12"/>
          </p:nvPr>
        </p:nvSpPr>
        <p:spPr/>
        <p:txBody>
          <a:bodyPr/>
          <a:lstStyle/>
          <a:p>
            <a:fld id="{DB3D1DDC-3BD2-964C-ABA5-B9BD7EA84B8A}" type="slidenum">
              <a:rPr lang="en-US" smtClean="0"/>
              <a:t>‹#›</a:t>
            </a:fld>
            <a:endParaRPr lang="en-US"/>
          </a:p>
        </p:txBody>
      </p:sp>
    </p:spTree>
    <p:extLst>
      <p:ext uri="{BB962C8B-B14F-4D97-AF65-F5344CB8AC3E}">
        <p14:creationId xmlns:p14="http://schemas.microsoft.com/office/powerpoint/2010/main" val="232246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EC8F-1405-E72D-7DC8-38D3C46E7C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2344B1-5E95-A0E2-BCD0-07E51282FF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4F4FA-59B5-798C-FA00-F29DB665AE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03AE5-8DCB-FDAE-C80D-BF5718FE42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00F56-D44A-CB79-71E0-CEAEC0CB29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84E22F-B81B-E0D3-0857-AC1A64B91875}"/>
              </a:ext>
            </a:extLst>
          </p:cNvPr>
          <p:cNvSpPr>
            <a:spLocks noGrp="1"/>
          </p:cNvSpPr>
          <p:nvPr>
            <p:ph type="dt" sz="half" idx="10"/>
          </p:nvPr>
        </p:nvSpPr>
        <p:spPr/>
        <p:txBody>
          <a:bodyPr/>
          <a:lstStyle/>
          <a:p>
            <a:fld id="{F98EA091-41A7-EE4F-B9A7-7CB08D9D5FDD}" type="datetime1">
              <a:rPr lang="en-US" smtClean="0"/>
              <a:t>6/16/24</a:t>
            </a:fld>
            <a:endParaRPr lang="en-US"/>
          </a:p>
        </p:txBody>
      </p:sp>
      <p:sp>
        <p:nvSpPr>
          <p:cNvPr id="8" name="Footer Placeholder 7">
            <a:extLst>
              <a:ext uri="{FF2B5EF4-FFF2-40B4-BE49-F238E27FC236}">
                <a16:creationId xmlns:a16="http://schemas.microsoft.com/office/drawing/2014/main" id="{EB607928-6F25-0FB5-4D45-9CC6B4B538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49DA88-15E8-B9CD-566E-1D80350634C8}"/>
              </a:ext>
            </a:extLst>
          </p:cNvPr>
          <p:cNvSpPr>
            <a:spLocks noGrp="1"/>
          </p:cNvSpPr>
          <p:nvPr>
            <p:ph type="sldNum" sz="quarter" idx="12"/>
          </p:nvPr>
        </p:nvSpPr>
        <p:spPr/>
        <p:txBody>
          <a:bodyPr/>
          <a:lstStyle/>
          <a:p>
            <a:fld id="{DB3D1DDC-3BD2-964C-ABA5-B9BD7EA84B8A}" type="slidenum">
              <a:rPr lang="en-US" smtClean="0"/>
              <a:t>‹#›</a:t>
            </a:fld>
            <a:endParaRPr lang="en-US"/>
          </a:p>
        </p:txBody>
      </p:sp>
    </p:spTree>
    <p:extLst>
      <p:ext uri="{BB962C8B-B14F-4D97-AF65-F5344CB8AC3E}">
        <p14:creationId xmlns:p14="http://schemas.microsoft.com/office/powerpoint/2010/main" val="371035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AEEE-9C6B-C589-CB9A-C38FC24ACC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821C1C-5C59-7439-0017-D52CFFA0E0EB}"/>
              </a:ext>
            </a:extLst>
          </p:cNvPr>
          <p:cNvSpPr>
            <a:spLocks noGrp="1"/>
          </p:cNvSpPr>
          <p:nvPr>
            <p:ph type="dt" sz="half" idx="10"/>
          </p:nvPr>
        </p:nvSpPr>
        <p:spPr/>
        <p:txBody>
          <a:bodyPr/>
          <a:lstStyle/>
          <a:p>
            <a:fld id="{80C2AA5C-A89A-B54E-84CC-77522986B83C}" type="datetime1">
              <a:rPr lang="en-US" smtClean="0"/>
              <a:t>6/16/24</a:t>
            </a:fld>
            <a:endParaRPr lang="en-US"/>
          </a:p>
        </p:txBody>
      </p:sp>
      <p:sp>
        <p:nvSpPr>
          <p:cNvPr id="4" name="Footer Placeholder 3">
            <a:extLst>
              <a:ext uri="{FF2B5EF4-FFF2-40B4-BE49-F238E27FC236}">
                <a16:creationId xmlns:a16="http://schemas.microsoft.com/office/drawing/2014/main" id="{87CE5CCF-8006-59B0-4BF8-35D654E440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C46937-69FD-84C2-63C1-7EEB6AA94458}"/>
              </a:ext>
            </a:extLst>
          </p:cNvPr>
          <p:cNvSpPr>
            <a:spLocks noGrp="1"/>
          </p:cNvSpPr>
          <p:nvPr>
            <p:ph type="sldNum" sz="quarter" idx="12"/>
          </p:nvPr>
        </p:nvSpPr>
        <p:spPr/>
        <p:txBody>
          <a:bodyPr/>
          <a:lstStyle/>
          <a:p>
            <a:fld id="{DB3D1DDC-3BD2-964C-ABA5-B9BD7EA84B8A}" type="slidenum">
              <a:rPr lang="en-US" smtClean="0"/>
              <a:t>‹#›</a:t>
            </a:fld>
            <a:endParaRPr lang="en-US"/>
          </a:p>
        </p:txBody>
      </p:sp>
    </p:spTree>
    <p:extLst>
      <p:ext uri="{BB962C8B-B14F-4D97-AF65-F5344CB8AC3E}">
        <p14:creationId xmlns:p14="http://schemas.microsoft.com/office/powerpoint/2010/main" val="20287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194748-8BC3-1295-F48C-BCF7E87E579C}"/>
              </a:ext>
            </a:extLst>
          </p:cNvPr>
          <p:cNvSpPr>
            <a:spLocks noGrp="1"/>
          </p:cNvSpPr>
          <p:nvPr>
            <p:ph type="dt" sz="half" idx="10"/>
          </p:nvPr>
        </p:nvSpPr>
        <p:spPr/>
        <p:txBody>
          <a:bodyPr/>
          <a:lstStyle/>
          <a:p>
            <a:fld id="{EF8B229E-6F67-BD4C-BE85-26B2C5E9959B}" type="datetime1">
              <a:rPr lang="en-US" smtClean="0"/>
              <a:t>6/16/24</a:t>
            </a:fld>
            <a:endParaRPr lang="en-US"/>
          </a:p>
        </p:txBody>
      </p:sp>
      <p:sp>
        <p:nvSpPr>
          <p:cNvPr id="3" name="Footer Placeholder 2">
            <a:extLst>
              <a:ext uri="{FF2B5EF4-FFF2-40B4-BE49-F238E27FC236}">
                <a16:creationId xmlns:a16="http://schemas.microsoft.com/office/drawing/2014/main" id="{349E4859-EDCF-1BAA-D58B-3CFB2032F5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C30F46-76BD-A9DF-84ED-ECC09889BEED}"/>
              </a:ext>
            </a:extLst>
          </p:cNvPr>
          <p:cNvSpPr>
            <a:spLocks noGrp="1"/>
          </p:cNvSpPr>
          <p:nvPr>
            <p:ph type="sldNum" sz="quarter" idx="12"/>
          </p:nvPr>
        </p:nvSpPr>
        <p:spPr/>
        <p:txBody>
          <a:bodyPr/>
          <a:lstStyle/>
          <a:p>
            <a:fld id="{DB3D1DDC-3BD2-964C-ABA5-B9BD7EA84B8A}" type="slidenum">
              <a:rPr lang="en-US" smtClean="0"/>
              <a:t>‹#›</a:t>
            </a:fld>
            <a:endParaRPr lang="en-US"/>
          </a:p>
        </p:txBody>
      </p:sp>
    </p:spTree>
    <p:extLst>
      <p:ext uri="{BB962C8B-B14F-4D97-AF65-F5344CB8AC3E}">
        <p14:creationId xmlns:p14="http://schemas.microsoft.com/office/powerpoint/2010/main" val="115765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4DA25-EA0D-5F81-CDA3-BE20CA888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F2948B-2C8A-73B2-00D6-E5F0335FE7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ACCF23-9A74-45A3-9427-B354E4976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49BBB-B3BD-DBA0-56CB-9BA8054C3D1C}"/>
              </a:ext>
            </a:extLst>
          </p:cNvPr>
          <p:cNvSpPr>
            <a:spLocks noGrp="1"/>
          </p:cNvSpPr>
          <p:nvPr>
            <p:ph type="dt" sz="half" idx="10"/>
          </p:nvPr>
        </p:nvSpPr>
        <p:spPr/>
        <p:txBody>
          <a:bodyPr/>
          <a:lstStyle/>
          <a:p>
            <a:fld id="{14D47E6A-CEFE-2243-A62C-383489CB863C}" type="datetime1">
              <a:rPr lang="en-US" smtClean="0"/>
              <a:t>6/16/24</a:t>
            </a:fld>
            <a:endParaRPr lang="en-US"/>
          </a:p>
        </p:txBody>
      </p:sp>
      <p:sp>
        <p:nvSpPr>
          <p:cNvPr id="6" name="Footer Placeholder 5">
            <a:extLst>
              <a:ext uri="{FF2B5EF4-FFF2-40B4-BE49-F238E27FC236}">
                <a16:creationId xmlns:a16="http://schemas.microsoft.com/office/drawing/2014/main" id="{0BDA3449-C979-C8EE-E63C-BA98FD7A0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3B11A-0AF0-D9B5-E357-38C49BC3BE32}"/>
              </a:ext>
            </a:extLst>
          </p:cNvPr>
          <p:cNvSpPr>
            <a:spLocks noGrp="1"/>
          </p:cNvSpPr>
          <p:nvPr>
            <p:ph type="sldNum" sz="quarter" idx="12"/>
          </p:nvPr>
        </p:nvSpPr>
        <p:spPr/>
        <p:txBody>
          <a:bodyPr/>
          <a:lstStyle/>
          <a:p>
            <a:fld id="{DB3D1DDC-3BD2-964C-ABA5-B9BD7EA84B8A}" type="slidenum">
              <a:rPr lang="en-US" smtClean="0"/>
              <a:t>‹#›</a:t>
            </a:fld>
            <a:endParaRPr lang="en-US"/>
          </a:p>
        </p:txBody>
      </p:sp>
    </p:spTree>
    <p:extLst>
      <p:ext uri="{BB962C8B-B14F-4D97-AF65-F5344CB8AC3E}">
        <p14:creationId xmlns:p14="http://schemas.microsoft.com/office/powerpoint/2010/main" val="3721795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AAB9-F58F-B1B0-17DE-00A17A3162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D68933-5057-25FD-16B9-16C77889A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547966-7422-9AB9-600C-695ACA345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075B91-F030-EEA9-2FE6-C9AA92525A58}"/>
              </a:ext>
            </a:extLst>
          </p:cNvPr>
          <p:cNvSpPr>
            <a:spLocks noGrp="1"/>
          </p:cNvSpPr>
          <p:nvPr>
            <p:ph type="dt" sz="half" idx="10"/>
          </p:nvPr>
        </p:nvSpPr>
        <p:spPr/>
        <p:txBody>
          <a:bodyPr/>
          <a:lstStyle/>
          <a:p>
            <a:fld id="{AB7C5066-2A79-7244-B75F-7E6DA3D5DE3A}" type="datetime1">
              <a:rPr lang="en-US" smtClean="0"/>
              <a:t>6/16/24</a:t>
            </a:fld>
            <a:endParaRPr lang="en-US"/>
          </a:p>
        </p:txBody>
      </p:sp>
      <p:sp>
        <p:nvSpPr>
          <p:cNvPr id="6" name="Footer Placeholder 5">
            <a:extLst>
              <a:ext uri="{FF2B5EF4-FFF2-40B4-BE49-F238E27FC236}">
                <a16:creationId xmlns:a16="http://schemas.microsoft.com/office/drawing/2014/main" id="{97F188EC-062A-25C3-3F0A-8350565A4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787C60-31F6-3B11-2C32-EA9A4085EFC7}"/>
              </a:ext>
            </a:extLst>
          </p:cNvPr>
          <p:cNvSpPr>
            <a:spLocks noGrp="1"/>
          </p:cNvSpPr>
          <p:nvPr>
            <p:ph type="sldNum" sz="quarter" idx="12"/>
          </p:nvPr>
        </p:nvSpPr>
        <p:spPr/>
        <p:txBody>
          <a:bodyPr/>
          <a:lstStyle/>
          <a:p>
            <a:fld id="{DB3D1DDC-3BD2-964C-ABA5-B9BD7EA84B8A}" type="slidenum">
              <a:rPr lang="en-US" smtClean="0"/>
              <a:t>‹#›</a:t>
            </a:fld>
            <a:endParaRPr lang="en-US"/>
          </a:p>
        </p:txBody>
      </p:sp>
    </p:spTree>
    <p:extLst>
      <p:ext uri="{BB962C8B-B14F-4D97-AF65-F5344CB8AC3E}">
        <p14:creationId xmlns:p14="http://schemas.microsoft.com/office/powerpoint/2010/main" val="278660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F64AA-4E17-DC8E-8075-6A7113F00C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D934A8-65DF-B788-38DF-7B22CC5A11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CA755-DD78-30EE-E0F0-A885CF3B10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B5E02-B1DC-344B-B22D-F18DF4B44A4F}" type="datetime1">
              <a:rPr lang="en-US" smtClean="0"/>
              <a:t>6/16/24</a:t>
            </a:fld>
            <a:endParaRPr lang="en-US"/>
          </a:p>
        </p:txBody>
      </p:sp>
      <p:sp>
        <p:nvSpPr>
          <p:cNvPr id="5" name="Footer Placeholder 4">
            <a:extLst>
              <a:ext uri="{FF2B5EF4-FFF2-40B4-BE49-F238E27FC236}">
                <a16:creationId xmlns:a16="http://schemas.microsoft.com/office/drawing/2014/main" id="{8CB5547B-3696-3126-3605-4356B216B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23F63-BBA6-F2AB-0738-8925B301D7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D1DDC-3BD2-964C-ABA5-B9BD7EA84B8A}" type="slidenum">
              <a:rPr lang="en-US" smtClean="0"/>
              <a:t>‹#›</a:t>
            </a:fld>
            <a:endParaRPr lang="en-US"/>
          </a:p>
        </p:txBody>
      </p:sp>
    </p:spTree>
    <p:extLst>
      <p:ext uri="{BB962C8B-B14F-4D97-AF65-F5344CB8AC3E}">
        <p14:creationId xmlns:p14="http://schemas.microsoft.com/office/powerpoint/2010/main" val="2557735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1.jpeg"/><Relationship Id="rId7" Type="http://schemas.openxmlformats.org/officeDocument/2006/relationships/image" Target="../media/image15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160.png"/><Relationship Id="rId4" Type="http://schemas.openxmlformats.org/officeDocument/2006/relationships/image" Target="../media/image10.png"/><Relationship Id="rId9" Type="http://schemas.openxmlformats.org/officeDocument/2006/relationships/image" Target="../media/image200.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60.png"/><Relationship Id="rId3" Type="http://schemas.openxmlformats.org/officeDocument/2006/relationships/image" Target="../media/image9.png"/><Relationship Id="rId7" Type="http://schemas.openxmlformats.org/officeDocument/2006/relationships/image" Target="../media/image28.png"/><Relationship Id="rId12" Type="http://schemas.openxmlformats.org/officeDocument/2006/relationships/image" Target="../media/image20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90.png"/><Relationship Id="rId5" Type="http://schemas.openxmlformats.org/officeDocument/2006/relationships/image" Target="../media/image10.png"/><Relationship Id="rId15" Type="http://schemas.openxmlformats.org/officeDocument/2006/relationships/image" Target="../media/image26.png"/><Relationship Id="rId10" Type="http://schemas.openxmlformats.org/officeDocument/2006/relationships/image" Target="../media/image150.png"/><Relationship Id="rId4" Type="http://schemas.openxmlformats.org/officeDocument/2006/relationships/image" Target="../media/image11.jpeg"/><Relationship Id="rId1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1.jpeg"/><Relationship Id="rId7" Type="http://schemas.openxmlformats.org/officeDocument/2006/relationships/image" Target="../media/image150.png"/><Relationship Id="rId2"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160.png"/><Relationship Id="rId4" Type="http://schemas.openxmlformats.org/officeDocument/2006/relationships/image" Target="../media/image10.png"/><Relationship Id="rId9" Type="http://schemas.openxmlformats.org/officeDocument/2006/relationships/image" Target="../media/image200.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3.pn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4.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1.jpeg"/><Relationship Id="rId7" Type="http://schemas.openxmlformats.org/officeDocument/2006/relationships/image" Target="../media/image15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160.png"/><Relationship Id="rId4" Type="http://schemas.openxmlformats.org/officeDocument/2006/relationships/image" Target="../media/image10.png"/><Relationship Id="rId9" Type="http://schemas.openxmlformats.org/officeDocument/2006/relationships/image" Target="../media/image200.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0.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1.jpeg"/><Relationship Id="rId7" Type="http://schemas.openxmlformats.org/officeDocument/2006/relationships/image" Target="../media/image15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6.png"/><Relationship Id="rId10" Type="http://schemas.openxmlformats.org/officeDocument/2006/relationships/image" Target="../media/image160.png"/><Relationship Id="rId4" Type="http://schemas.openxmlformats.org/officeDocument/2006/relationships/image" Target="../media/image10.png"/><Relationship Id="rId9" Type="http://schemas.openxmlformats.org/officeDocument/2006/relationships/image" Target="../media/image20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1.jpeg"/><Relationship Id="rId7" Type="http://schemas.openxmlformats.org/officeDocument/2006/relationships/image" Target="../media/image15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6.png"/><Relationship Id="rId10" Type="http://schemas.openxmlformats.org/officeDocument/2006/relationships/image" Target="../media/image160.png"/><Relationship Id="rId4" Type="http://schemas.openxmlformats.org/officeDocument/2006/relationships/image" Target="../media/image10.png"/><Relationship Id="rId9" Type="http://schemas.openxmlformats.org/officeDocument/2006/relationships/image" Target="../media/image200.png"/></Relationships>
</file>

<file path=ppt/slides/_rels/slide4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1.jpeg"/><Relationship Id="rId7" Type="http://schemas.openxmlformats.org/officeDocument/2006/relationships/image" Target="../media/image150.png"/><Relationship Id="rId12"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7.xml"/><Relationship Id="rId11" Type="http://schemas.openxmlformats.org/officeDocument/2006/relationships/image" Target="../media/image26.png"/><Relationship Id="rId10" Type="http://schemas.openxmlformats.org/officeDocument/2006/relationships/image" Target="../media/image160.png"/><Relationship Id="rId4" Type="http://schemas.openxmlformats.org/officeDocument/2006/relationships/image" Target="../media/image10.png"/><Relationship Id="rId9" Type="http://schemas.openxmlformats.org/officeDocument/2006/relationships/image" Target="../media/image200.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Image"/>
          <p:cNvPicPr preferRelativeResize="0"/>
          <p:nvPr/>
        </p:nvPicPr>
        <p:blipFill>
          <a:blip r:embed="rId3">
            <a:alphaModFix/>
          </a:blip>
          <a:stretch>
            <a:fillRect/>
          </a:stretch>
        </p:blipFill>
        <p:spPr>
          <a:xfrm>
            <a:off x="10560700" y="203169"/>
            <a:ext cx="1447800" cy="1612900"/>
          </a:xfrm>
          <a:prstGeom prst="rect">
            <a:avLst/>
          </a:prstGeom>
          <a:noFill/>
          <a:ln>
            <a:noFill/>
          </a:ln>
        </p:spPr>
      </p:pic>
      <p:pic>
        <p:nvPicPr>
          <p:cNvPr id="55" name="Google Shape;55;p13" descr="Image"/>
          <p:cNvPicPr preferRelativeResize="0"/>
          <p:nvPr/>
        </p:nvPicPr>
        <p:blipFill>
          <a:blip r:embed="rId4">
            <a:alphaModFix/>
          </a:blip>
          <a:stretch>
            <a:fillRect/>
          </a:stretch>
        </p:blipFill>
        <p:spPr>
          <a:xfrm>
            <a:off x="536500" y="2622567"/>
            <a:ext cx="3219027" cy="1612867"/>
          </a:xfrm>
          <a:prstGeom prst="rect">
            <a:avLst/>
          </a:prstGeom>
          <a:noFill/>
          <a:ln>
            <a:noFill/>
          </a:ln>
        </p:spPr>
      </p:pic>
      <p:sp>
        <p:nvSpPr>
          <p:cNvPr id="56" name="Google Shape;56;p13"/>
          <p:cNvSpPr txBox="1"/>
          <p:nvPr/>
        </p:nvSpPr>
        <p:spPr>
          <a:xfrm>
            <a:off x="4070633" y="1686333"/>
            <a:ext cx="11582400" cy="4000000"/>
          </a:xfrm>
          <a:prstGeom prst="rect">
            <a:avLst/>
          </a:prstGeom>
          <a:noFill/>
          <a:ln>
            <a:noFill/>
          </a:ln>
        </p:spPr>
        <p:txBody>
          <a:bodyPr spcFirstLastPara="1" wrap="square" lIns="121900" tIns="121900" rIns="121900" bIns="121900" anchor="ctr" anchorCtr="0">
            <a:noAutofit/>
          </a:bodyPr>
          <a:lstStyle/>
          <a:p>
            <a:pPr>
              <a:lnSpc>
                <a:spcPct val="115000"/>
              </a:lnSpc>
            </a:pPr>
            <a:endParaRPr sz="2400" dirty="0"/>
          </a:p>
          <a:p>
            <a:pPr>
              <a:lnSpc>
                <a:spcPct val="96000"/>
              </a:lnSpc>
            </a:pPr>
            <a:r>
              <a:rPr lang="en" sz="8000" dirty="0">
                <a:solidFill>
                  <a:srgbClr val="006B64"/>
                </a:solidFill>
                <a:latin typeface="HelveticaNeue" panose="00000400000000000000" pitchFamily="2" charset="0"/>
                <a:ea typeface="Helvetica Neue"/>
                <a:cs typeface="Helvetica Neue"/>
                <a:sym typeface="Helvetica Neue"/>
              </a:rPr>
              <a:t>AI</a:t>
            </a:r>
            <a:r>
              <a:rPr lang="en" sz="8000" dirty="0">
                <a:solidFill>
                  <a:srgbClr val="004C7F"/>
                </a:solidFill>
                <a:latin typeface="HelveticaNeue" panose="00000400000000000000" pitchFamily="2" charset="0"/>
                <a:ea typeface="Helvetica Neue"/>
                <a:cs typeface="Helvetica Neue"/>
                <a:sym typeface="Helvetica Neue"/>
              </a:rPr>
              <a:t>Bridge</a:t>
            </a:r>
            <a:endParaRPr sz="8000" dirty="0">
              <a:solidFill>
                <a:srgbClr val="004C7F"/>
              </a:solidFill>
              <a:latin typeface="HelveticaNeue" panose="00000400000000000000" pitchFamily="2" charset="0"/>
              <a:ea typeface="Helvetica Neue"/>
              <a:cs typeface="Helvetica Neue"/>
              <a:sym typeface="Helvetica Neue"/>
            </a:endParaRPr>
          </a:p>
          <a:p>
            <a:pPr>
              <a:lnSpc>
                <a:spcPct val="115000"/>
              </a:lnSpc>
            </a:pPr>
            <a:endParaRPr sz="1467" dirty="0"/>
          </a:p>
          <a:p>
            <a:pPr>
              <a:lnSpc>
                <a:spcPct val="120000"/>
              </a:lnSpc>
            </a:pPr>
            <a:r>
              <a:rPr lang="en" sz="4000" dirty="0">
                <a:latin typeface="HelveticaNeue" panose="00000400000000000000" pitchFamily="2" charset="0"/>
                <a:ea typeface="Helvetica Neue"/>
                <a:cs typeface="Helvetica Neue"/>
                <a:sym typeface="Helvetica Neue"/>
              </a:rPr>
              <a:t>Lecture 9</a:t>
            </a:r>
            <a:endParaRPr sz="4000" dirty="0">
              <a:latin typeface="HelveticaNeue" panose="00000400000000000000" pitchFamily="2" charset="0"/>
              <a:ea typeface="Helvetica Neue"/>
              <a:cs typeface="Helvetica Neue"/>
              <a:sym typeface="Helvetica Neue"/>
            </a:endParaRPr>
          </a:p>
          <a:p>
            <a:pPr>
              <a:lnSpc>
                <a:spcPct val="115000"/>
              </a:lnSpc>
            </a:pPr>
            <a:endParaRPr sz="1467" dirty="0"/>
          </a:p>
          <a:p>
            <a:endParaRPr sz="1467" dirty="0"/>
          </a:p>
          <a:p>
            <a:endParaRPr sz="1467" dirty="0"/>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F872A7-ECE8-9655-2D95-36D99E55D890}"/>
              </a:ext>
            </a:extLst>
          </p:cNvPr>
          <p:cNvSpPr/>
          <p:nvPr/>
        </p:nvSpPr>
        <p:spPr>
          <a:xfrm>
            <a:off x="721109" y="1031517"/>
            <a:ext cx="4133387" cy="14050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(68, 114, 196)</a:t>
            </a:r>
          </a:p>
        </p:txBody>
      </p:sp>
      <p:sp>
        <p:nvSpPr>
          <p:cNvPr id="5" name="Rectangle 4">
            <a:extLst>
              <a:ext uri="{FF2B5EF4-FFF2-40B4-BE49-F238E27FC236}">
                <a16:creationId xmlns:a16="http://schemas.microsoft.com/office/drawing/2014/main" id="{91D93D6C-989D-0F65-EB7E-B3915173D1C9}"/>
              </a:ext>
            </a:extLst>
          </p:cNvPr>
          <p:cNvSpPr/>
          <p:nvPr/>
        </p:nvSpPr>
        <p:spPr>
          <a:xfrm>
            <a:off x="721110" y="5003910"/>
            <a:ext cx="4133387" cy="1405053"/>
          </a:xfrm>
          <a:prstGeom prst="rect">
            <a:avLst/>
          </a:prstGeom>
          <a:solidFill>
            <a:srgbClr val="447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(68, 114, 197)</a:t>
            </a:r>
          </a:p>
        </p:txBody>
      </p:sp>
      <p:sp>
        <p:nvSpPr>
          <p:cNvPr id="6" name="Google Shape;579;p54">
            <a:extLst>
              <a:ext uri="{FF2B5EF4-FFF2-40B4-BE49-F238E27FC236}">
                <a16:creationId xmlns:a16="http://schemas.microsoft.com/office/drawing/2014/main" id="{4D7B33F4-13E1-BE61-A120-6F9562BB4813}"/>
              </a:ext>
            </a:extLst>
          </p:cNvPr>
          <p:cNvSpPr txBox="1"/>
          <p:nvPr/>
        </p:nvSpPr>
        <p:spPr>
          <a:xfrm>
            <a:off x="1071083" y="3292411"/>
            <a:ext cx="1716719" cy="35223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1400" b="1" dirty="0">
                <a:solidFill>
                  <a:srgbClr val="EF7001"/>
                </a:solidFill>
                <a:latin typeface="Helvetica Neue"/>
                <a:ea typeface="Helvetica Neue"/>
                <a:cs typeface="Helvetica Neue"/>
                <a:sym typeface="Helvetica Neue"/>
              </a:rPr>
              <a:t>Small change</a:t>
            </a:r>
            <a:endParaRPr sz="1400" dirty="0">
              <a:solidFill>
                <a:srgbClr val="000000"/>
              </a:solidFill>
              <a:latin typeface="Arial"/>
              <a:ea typeface="Arial"/>
              <a:cs typeface="Arial"/>
              <a:sym typeface="Arial"/>
            </a:endParaRPr>
          </a:p>
        </p:txBody>
      </p:sp>
      <p:cxnSp>
        <p:nvCxnSpPr>
          <p:cNvPr id="7" name="Straight Arrow Connector 6">
            <a:extLst>
              <a:ext uri="{FF2B5EF4-FFF2-40B4-BE49-F238E27FC236}">
                <a16:creationId xmlns:a16="http://schemas.microsoft.com/office/drawing/2014/main" id="{04078CF1-4A7F-A51E-991B-86EAF5B84A79}"/>
              </a:ext>
            </a:extLst>
          </p:cNvPr>
          <p:cNvCxnSpPr>
            <a:cxnSpLocks/>
          </p:cNvCxnSpPr>
          <p:nvPr/>
        </p:nvCxnSpPr>
        <p:spPr>
          <a:xfrm>
            <a:off x="2787802" y="2605246"/>
            <a:ext cx="0" cy="2109161"/>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Google Shape;579;p54">
            <a:extLst>
              <a:ext uri="{FF2B5EF4-FFF2-40B4-BE49-F238E27FC236}">
                <a16:creationId xmlns:a16="http://schemas.microsoft.com/office/drawing/2014/main" id="{D0558439-8047-D1DA-6E39-60B9DF61C46F}"/>
              </a:ext>
            </a:extLst>
          </p:cNvPr>
          <p:cNvSpPr txBox="1"/>
          <p:nvPr/>
        </p:nvSpPr>
        <p:spPr>
          <a:xfrm>
            <a:off x="2917716" y="3292410"/>
            <a:ext cx="1716719" cy="35223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1400" b="1" dirty="0">
                <a:solidFill>
                  <a:srgbClr val="EF7001"/>
                </a:solidFill>
                <a:latin typeface="Helvetica Neue"/>
                <a:ea typeface="Helvetica Neue"/>
                <a:cs typeface="Helvetica Neue"/>
                <a:sym typeface="Helvetica Neue"/>
              </a:rPr>
              <a:t>Small difference</a:t>
            </a:r>
            <a:endParaRPr sz="1400" dirty="0">
              <a:solidFill>
                <a:srgbClr val="000000"/>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628D3C83-1156-C3F1-CAE2-E24641B03C83}"/>
              </a:ext>
            </a:extLst>
          </p:cNvPr>
          <p:cNvSpPr>
            <a:spLocks noGrp="1"/>
          </p:cNvSpPr>
          <p:nvPr>
            <p:ph type="sldNum" sz="quarter" idx="12"/>
          </p:nvPr>
        </p:nvSpPr>
        <p:spPr/>
        <p:txBody>
          <a:bodyPr/>
          <a:lstStyle/>
          <a:p>
            <a:fld id="{DB3D1DDC-3BD2-964C-ABA5-B9BD7EA84B8A}" type="slidenum">
              <a:rPr lang="en-US" smtClean="0"/>
              <a:t>10</a:t>
            </a:fld>
            <a:endParaRPr lang="en-US"/>
          </a:p>
        </p:txBody>
      </p:sp>
      <p:sp>
        <p:nvSpPr>
          <p:cNvPr id="9" name="Google Shape;74;p16">
            <a:extLst>
              <a:ext uri="{FF2B5EF4-FFF2-40B4-BE49-F238E27FC236}">
                <a16:creationId xmlns:a16="http://schemas.microsoft.com/office/drawing/2014/main" id="{BBD85C32-F9C3-1414-F008-DD98127D3EAB}"/>
              </a:ext>
            </a:extLst>
          </p:cNvPr>
          <p:cNvSpPr txBox="1"/>
          <p:nvPr/>
        </p:nvSpPr>
        <p:spPr>
          <a:xfrm>
            <a:off x="0" y="0"/>
            <a:ext cx="10997600" cy="615513"/>
          </a:xfrm>
          <a:prstGeom prst="rect">
            <a:avLst/>
          </a:prstGeom>
          <a:noFill/>
          <a:ln>
            <a:noFill/>
          </a:ln>
        </p:spPr>
        <p:txBody>
          <a:bodyPr spcFirstLastPara="1" wrap="square" lIns="121900" tIns="121900" rIns="121900" bIns="121900" anchor="t" anchorCtr="0">
            <a:spAutoFit/>
          </a:bodyPr>
          <a:lstStyle/>
          <a:p>
            <a:r>
              <a:rPr lang="en-US" sz="2400" b="1" dirty="0">
                <a:solidFill>
                  <a:srgbClr val="006C65"/>
                </a:solidFill>
                <a:latin typeface="HelveticaNeue" panose="00000400000000000000" pitchFamily="2" charset="0"/>
                <a:ea typeface="Helvetica Neue"/>
                <a:cs typeface="Helvetica Neue"/>
                <a:sym typeface="Helvetica Neue"/>
              </a:rPr>
              <a:t>Colors are continuous, words are not.</a:t>
            </a:r>
          </a:p>
        </p:txBody>
      </p:sp>
    </p:spTree>
    <p:extLst>
      <p:ext uri="{BB962C8B-B14F-4D97-AF65-F5344CB8AC3E}">
        <p14:creationId xmlns:p14="http://schemas.microsoft.com/office/powerpoint/2010/main" val="34913486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F872A7-ECE8-9655-2D95-36D99E55D890}"/>
              </a:ext>
            </a:extLst>
          </p:cNvPr>
          <p:cNvSpPr/>
          <p:nvPr/>
        </p:nvSpPr>
        <p:spPr>
          <a:xfrm>
            <a:off x="721109" y="1031517"/>
            <a:ext cx="4133387" cy="14050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(68, 114, 196)</a:t>
            </a:r>
          </a:p>
        </p:txBody>
      </p:sp>
      <p:sp>
        <p:nvSpPr>
          <p:cNvPr id="5" name="Rectangle 4">
            <a:extLst>
              <a:ext uri="{FF2B5EF4-FFF2-40B4-BE49-F238E27FC236}">
                <a16:creationId xmlns:a16="http://schemas.microsoft.com/office/drawing/2014/main" id="{91D93D6C-989D-0F65-EB7E-B3915173D1C9}"/>
              </a:ext>
            </a:extLst>
          </p:cNvPr>
          <p:cNvSpPr/>
          <p:nvPr/>
        </p:nvSpPr>
        <p:spPr>
          <a:xfrm>
            <a:off x="721110" y="5003910"/>
            <a:ext cx="4133387" cy="1405053"/>
          </a:xfrm>
          <a:prstGeom prst="rect">
            <a:avLst/>
          </a:prstGeom>
          <a:solidFill>
            <a:srgbClr val="447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(68, 114, 197)</a:t>
            </a:r>
          </a:p>
        </p:txBody>
      </p:sp>
      <p:sp>
        <p:nvSpPr>
          <p:cNvPr id="6" name="Google Shape;579;p54">
            <a:extLst>
              <a:ext uri="{FF2B5EF4-FFF2-40B4-BE49-F238E27FC236}">
                <a16:creationId xmlns:a16="http://schemas.microsoft.com/office/drawing/2014/main" id="{4D7B33F4-13E1-BE61-A120-6F9562BB4813}"/>
              </a:ext>
            </a:extLst>
          </p:cNvPr>
          <p:cNvSpPr txBox="1"/>
          <p:nvPr/>
        </p:nvSpPr>
        <p:spPr>
          <a:xfrm>
            <a:off x="1071083" y="3292411"/>
            <a:ext cx="1716719" cy="35223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1400" b="1" dirty="0">
                <a:solidFill>
                  <a:srgbClr val="EF7001"/>
                </a:solidFill>
                <a:latin typeface="Helvetica Neue"/>
                <a:ea typeface="Helvetica Neue"/>
                <a:cs typeface="Helvetica Neue"/>
                <a:sym typeface="Helvetica Neue"/>
              </a:rPr>
              <a:t>Small change</a:t>
            </a:r>
            <a:endParaRPr sz="1400" dirty="0">
              <a:solidFill>
                <a:srgbClr val="000000"/>
              </a:solidFill>
              <a:latin typeface="Arial"/>
              <a:ea typeface="Arial"/>
              <a:cs typeface="Arial"/>
              <a:sym typeface="Arial"/>
            </a:endParaRPr>
          </a:p>
        </p:txBody>
      </p:sp>
      <p:cxnSp>
        <p:nvCxnSpPr>
          <p:cNvPr id="7" name="Straight Arrow Connector 6">
            <a:extLst>
              <a:ext uri="{FF2B5EF4-FFF2-40B4-BE49-F238E27FC236}">
                <a16:creationId xmlns:a16="http://schemas.microsoft.com/office/drawing/2014/main" id="{04078CF1-4A7F-A51E-991B-86EAF5B84A79}"/>
              </a:ext>
            </a:extLst>
          </p:cNvPr>
          <p:cNvCxnSpPr>
            <a:cxnSpLocks/>
          </p:cNvCxnSpPr>
          <p:nvPr/>
        </p:nvCxnSpPr>
        <p:spPr>
          <a:xfrm>
            <a:off x="2787802" y="2605246"/>
            <a:ext cx="0" cy="2109161"/>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Google Shape;579;p54">
            <a:extLst>
              <a:ext uri="{FF2B5EF4-FFF2-40B4-BE49-F238E27FC236}">
                <a16:creationId xmlns:a16="http://schemas.microsoft.com/office/drawing/2014/main" id="{D0558439-8047-D1DA-6E39-60B9DF61C46F}"/>
              </a:ext>
            </a:extLst>
          </p:cNvPr>
          <p:cNvSpPr txBox="1"/>
          <p:nvPr/>
        </p:nvSpPr>
        <p:spPr>
          <a:xfrm>
            <a:off x="2917716" y="3292410"/>
            <a:ext cx="1716719" cy="35223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1400" b="1" dirty="0">
                <a:solidFill>
                  <a:srgbClr val="EF7001"/>
                </a:solidFill>
                <a:latin typeface="Helvetica Neue"/>
                <a:ea typeface="Helvetica Neue"/>
                <a:cs typeface="Helvetica Neue"/>
                <a:sym typeface="Helvetica Neue"/>
              </a:rPr>
              <a:t>Small difference</a:t>
            </a:r>
            <a:endParaRPr sz="1400" dirty="0">
              <a:solidFill>
                <a:srgbClr val="000000"/>
              </a:solidFill>
              <a:latin typeface="Arial"/>
              <a:ea typeface="Arial"/>
              <a:cs typeface="Arial"/>
              <a:sym typeface="Arial"/>
            </a:endParaRPr>
          </a:p>
        </p:txBody>
      </p:sp>
      <p:sp>
        <p:nvSpPr>
          <p:cNvPr id="4" name="Google Shape;579;p54">
            <a:extLst>
              <a:ext uri="{FF2B5EF4-FFF2-40B4-BE49-F238E27FC236}">
                <a16:creationId xmlns:a16="http://schemas.microsoft.com/office/drawing/2014/main" id="{24551822-4FB9-6F01-1CF7-C5370D72677B}"/>
              </a:ext>
            </a:extLst>
          </p:cNvPr>
          <p:cNvSpPr txBox="1"/>
          <p:nvPr/>
        </p:nvSpPr>
        <p:spPr>
          <a:xfrm>
            <a:off x="7244245" y="1111651"/>
            <a:ext cx="3928309" cy="1244785"/>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36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(10, 13, 26, 11)</a:t>
            </a:r>
          </a:p>
          <a:p>
            <a:pPr algn="ctr">
              <a:buClr>
                <a:srgbClr val="EF7001"/>
              </a:buClr>
              <a:buSzPts val="2900"/>
            </a:pPr>
            <a:r>
              <a:rPr lang="en-US" sz="36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Hi, how can you?</a:t>
            </a:r>
          </a:p>
        </p:txBody>
      </p:sp>
      <p:sp>
        <p:nvSpPr>
          <p:cNvPr id="9" name="Google Shape;579;p54">
            <a:extLst>
              <a:ext uri="{FF2B5EF4-FFF2-40B4-BE49-F238E27FC236}">
                <a16:creationId xmlns:a16="http://schemas.microsoft.com/office/drawing/2014/main" id="{7DE7EE60-06D7-2988-D611-2761B3EEB355}"/>
              </a:ext>
            </a:extLst>
          </p:cNvPr>
          <p:cNvSpPr txBox="1"/>
          <p:nvPr/>
        </p:nvSpPr>
        <p:spPr>
          <a:xfrm>
            <a:off x="7244245" y="1111651"/>
            <a:ext cx="3928339" cy="1244785"/>
          </a:xfrm>
          <a:prstGeom prst="rect">
            <a:avLst/>
          </a:prstGeom>
          <a:solidFill>
            <a:schemeClr val="bg1"/>
          </a:solidFill>
          <a:ln>
            <a:noFill/>
          </a:ln>
        </p:spPr>
        <p:txBody>
          <a:bodyPr spcFirstLastPara="1" wrap="square" lIns="67733" tIns="67733" rIns="67733" bIns="67733" anchor="ctr" anchorCtr="0">
            <a:spAutoFit/>
          </a:bodyPr>
          <a:lstStyle/>
          <a:p>
            <a:pPr algn="ctr">
              <a:buClr>
                <a:srgbClr val="EF7001"/>
              </a:buClr>
              <a:buSzPts val="2900"/>
            </a:pPr>
            <a:r>
              <a:rPr lang="en-US" sz="36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(10, 13, 25, 11)</a:t>
            </a:r>
          </a:p>
          <a:p>
            <a:pPr algn="ctr">
              <a:buClr>
                <a:srgbClr val="EF7001"/>
              </a:buClr>
              <a:buSzPts val="2900"/>
            </a:pPr>
            <a:r>
              <a:rPr lang="en-US" sz="36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Hi, how are you?</a:t>
            </a:r>
          </a:p>
        </p:txBody>
      </p:sp>
      <p:sp>
        <p:nvSpPr>
          <p:cNvPr id="10" name="Slide Number Placeholder 9">
            <a:extLst>
              <a:ext uri="{FF2B5EF4-FFF2-40B4-BE49-F238E27FC236}">
                <a16:creationId xmlns:a16="http://schemas.microsoft.com/office/drawing/2014/main" id="{F5D77FEF-3E37-0904-AA11-DE1C1196F3E4}"/>
              </a:ext>
            </a:extLst>
          </p:cNvPr>
          <p:cNvSpPr>
            <a:spLocks noGrp="1"/>
          </p:cNvSpPr>
          <p:nvPr>
            <p:ph type="sldNum" sz="quarter" idx="12"/>
          </p:nvPr>
        </p:nvSpPr>
        <p:spPr/>
        <p:txBody>
          <a:bodyPr/>
          <a:lstStyle/>
          <a:p>
            <a:fld id="{DB3D1DDC-3BD2-964C-ABA5-B9BD7EA84B8A}" type="slidenum">
              <a:rPr lang="en-US" smtClean="0"/>
              <a:t>11</a:t>
            </a:fld>
            <a:endParaRPr lang="en-US"/>
          </a:p>
        </p:txBody>
      </p:sp>
      <p:sp>
        <p:nvSpPr>
          <p:cNvPr id="11" name="Google Shape;74;p16">
            <a:extLst>
              <a:ext uri="{FF2B5EF4-FFF2-40B4-BE49-F238E27FC236}">
                <a16:creationId xmlns:a16="http://schemas.microsoft.com/office/drawing/2014/main" id="{D201C588-0B1F-C2A4-1852-2DB132F4482C}"/>
              </a:ext>
            </a:extLst>
          </p:cNvPr>
          <p:cNvSpPr txBox="1"/>
          <p:nvPr/>
        </p:nvSpPr>
        <p:spPr>
          <a:xfrm>
            <a:off x="0" y="0"/>
            <a:ext cx="10997600" cy="615513"/>
          </a:xfrm>
          <a:prstGeom prst="rect">
            <a:avLst/>
          </a:prstGeom>
          <a:noFill/>
          <a:ln>
            <a:noFill/>
          </a:ln>
        </p:spPr>
        <p:txBody>
          <a:bodyPr spcFirstLastPara="1" wrap="square" lIns="121900" tIns="121900" rIns="121900" bIns="121900" anchor="t" anchorCtr="0">
            <a:spAutoFit/>
          </a:bodyPr>
          <a:lstStyle/>
          <a:p>
            <a:r>
              <a:rPr lang="en-US" sz="2400" b="1" dirty="0">
                <a:solidFill>
                  <a:srgbClr val="006C65"/>
                </a:solidFill>
                <a:latin typeface="HelveticaNeue" panose="00000400000000000000" pitchFamily="2" charset="0"/>
                <a:ea typeface="Helvetica Neue"/>
                <a:cs typeface="Helvetica Neue"/>
                <a:sym typeface="Helvetica Neue"/>
              </a:rPr>
              <a:t>Colors are continuous, words are not.</a:t>
            </a:r>
          </a:p>
        </p:txBody>
      </p:sp>
    </p:spTree>
    <p:extLst>
      <p:ext uri="{BB962C8B-B14F-4D97-AF65-F5344CB8AC3E}">
        <p14:creationId xmlns:p14="http://schemas.microsoft.com/office/powerpoint/2010/main" val="34657897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579;p54">
            <a:extLst>
              <a:ext uri="{FF2B5EF4-FFF2-40B4-BE49-F238E27FC236}">
                <a16:creationId xmlns:a16="http://schemas.microsoft.com/office/drawing/2014/main" id="{8328F1BD-1487-BAE4-D18F-8C756B1409A1}"/>
              </a:ext>
            </a:extLst>
          </p:cNvPr>
          <p:cNvSpPr txBox="1"/>
          <p:nvPr/>
        </p:nvSpPr>
        <p:spPr>
          <a:xfrm>
            <a:off x="7244245" y="5003910"/>
            <a:ext cx="3928309" cy="1244785"/>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36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(10, 13, 26, 11)</a:t>
            </a:r>
          </a:p>
          <a:p>
            <a:pPr algn="ctr">
              <a:buClr>
                <a:srgbClr val="EF7001"/>
              </a:buClr>
              <a:buSzPts val="2900"/>
            </a:pPr>
            <a:r>
              <a:rPr lang="en-US" sz="36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Hi, how can you?</a:t>
            </a:r>
          </a:p>
        </p:txBody>
      </p:sp>
      <p:sp>
        <p:nvSpPr>
          <p:cNvPr id="18" name="Google Shape;579;p54">
            <a:extLst>
              <a:ext uri="{FF2B5EF4-FFF2-40B4-BE49-F238E27FC236}">
                <a16:creationId xmlns:a16="http://schemas.microsoft.com/office/drawing/2014/main" id="{1026D6B4-FF7B-53BB-E37D-F2C6E4B981BA}"/>
              </a:ext>
            </a:extLst>
          </p:cNvPr>
          <p:cNvSpPr txBox="1"/>
          <p:nvPr/>
        </p:nvSpPr>
        <p:spPr>
          <a:xfrm>
            <a:off x="7244245" y="1111651"/>
            <a:ext cx="3928339" cy="1244785"/>
          </a:xfrm>
          <a:prstGeom prst="rect">
            <a:avLst/>
          </a:prstGeom>
          <a:solidFill>
            <a:schemeClr val="bg1"/>
          </a:solidFill>
          <a:ln>
            <a:noFill/>
          </a:ln>
        </p:spPr>
        <p:txBody>
          <a:bodyPr spcFirstLastPara="1" wrap="square" lIns="67733" tIns="67733" rIns="67733" bIns="67733" anchor="ctr" anchorCtr="0">
            <a:spAutoFit/>
          </a:bodyPr>
          <a:lstStyle/>
          <a:p>
            <a:pPr algn="ctr">
              <a:buClr>
                <a:srgbClr val="EF7001"/>
              </a:buClr>
              <a:buSzPts val="2900"/>
            </a:pPr>
            <a:r>
              <a:rPr lang="en-US" sz="36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(10, 13, 25, 11)</a:t>
            </a:r>
          </a:p>
          <a:p>
            <a:pPr algn="ctr">
              <a:buClr>
                <a:srgbClr val="EF7001"/>
              </a:buClr>
              <a:buSzPts val="2900"/>
            </a:pPr>
            <a:r>
              <a:rPr lang="en-US" sz="36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Hi, how are you?</a:t>
            </a:r>
          </a:p>
        </p:txBody>
      </p:sp>
      <p:sp>
        <p:nvSpPr>
          <p:cNvPr id="5" name="Google Shape;579;p54">
            <a:extLst>
              <a:ext uri="{FF2B5EF4-FFF2-40B4-BE49-F238E27FC236}">
                <a16:creationId xmlns:a16="http://schemas.microsoft.com/office/drawing/2014/main" id="{A226DC1D-74CC-4D5D-69F6-2D08A70ED9CD}"/>
              </a:ext>
            </a:extLst>
          </p:cNvPr>
          <p:cNvSpPr txBox="1"/>
          <p:nvPr/>
        </p:nvSpPr>
        <p:spPr>
          <a:xfrm>
            <a:off x="1071083" y="3292411"/>
            <a:ext cx="1716719" cy="35223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1400" b="1" dirty="0">
                <a:solidFill>
                  <a:srgbClr val="EF7001"/>
                </a:solidFill>
                <a:latin typeface="Helvetica Neue"/>
                <a:ea typeface="Helvetica Neue"/>
                <a:cs typeface="Helvetica Neue"/>
                <a:sym typeface="Helvetica Neue"/>
              </a:rPr>
              <a:t>Small change</a:t>
            </a:r>
            <a:endParaRPr sz="1400" dirty="0">
              <a:solidFill>
                <a:srgbClr val="000000"/>
              </a:solidFill>
              <a:latin typeface="Arial"/>
              <a:ea typeface="Arial"/>
              <a:cs typeface="Arial"/>
              <a:sym typeface="Arial"/>
            </a:endParaRPr>
          </a:p>
        </p:txBody>
      </p:sp>
      <p:cxnSp>
        <p:nvCxnSpPr>
          <p:cNvPr id="6" name="Straight Arrow Connector 5">
            <a:extLst>
              <a:ext uri="{FF2B5EF4-FFF2-40B4-BE49-F238E27FC236}">
                <a16:creationId xmlns:a16="http://schemas.microsoft.com/office/drawing/2014/main" id="{18997504-0483-BE5A-70B6-23A14620A958}"/>
              </a:ext>
            </a:extLst>
          </p:cNvPr>
          <p:cNvCxnSpPr>
            <a:cxnSpLocks/>
          </p:cNvCxnSpPr>
          <p:nvPr/>
        </p:nvCxnSpPr>
        <p:spPr>
          <a:xfrm>
            <a:off x="2787802" y="2605246"/>
            <a:ext cx="0" cy="2109161"/>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Google Shape;579;p54">
            <a:extLst>
              <a:ext uri="{FF2B5EF4-FFF2-40B4-BE49-F238E27FC236}">
                <a16:creationId xmlns:a16="http://schemas.microsoft.com/office/drawing/2014/main" id="{55F279B4-DDB5-6E45-4AE6-533ADA685D06}"/>
              </a:ext>
            </a:extLst>
          </p:cNvPr>
          <p:cNvSpPr txBox="1"/>
          <p:nvPr/>
        </p:nvSpPr>
        <p:spPr>
          <a:xfrm>
            <a:off x="2917716" y="3292410"/>
            <a:ext cx="1716719" cy="35223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1400" b="1" dirty="0">
                <a:solidFill>
                  <a:srgbClr val="EF7001"/>
                </a:solidFill>
                <a:latin typeface="Helvetica Neue"/>
                <a:ea typeface="Helvetica Neue"/>
                <a:cs typeface="Helvetica Neue"/>
                <a:sym typeface="Helvetica Neue"/>
              </a:rPr>
              <a:t>Small difference</a:t>
            </a:r>
            <a:endParaRPr sz="1400" dirty="0">
              <a:solidFill>
                <a:srgbClr val="000000"/>
              </a:solidFill>
              <a:latin typeface="Arial"/>
              <a:ea typeface="Arial"/>
              <a:cs typeface="Arial"/>
              <a:sym typeface="Arial"/>
            </a:endParaRPr>
          </a:p>
        </p:txBody>
      </p:sp>
      <p:sp>
        <p:nvSpPr>
          <p:cNvPr id="13" name="Google Shape;579;p54">
            <a:extLst>
              <a:ext uri="{FF2B5EF4-FFF2-40B4-BE49-F238E27FC236}">
                <a16:creationId xmlns:a16="http://schemas.microsoft.com/office/drawing/2014/main" id="{7D63005D-63B5-841C-1B6D-5511E290BC09}"/>
              </a:ext>
            </a:extLst>
          </p:cNvPr>
          <p:cNvSpPr txBox="1"/>
          <p:nvPr/>
        </p:nvSpPr>
        <p:spPr>
          <a:xfrm>
            <a:off x="7427651" y="3429001"/>
            <a:ext cx="1716719" cy="35223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1400" b="1" dirty="0">
                <a:solidFill>
                  <a:srgbClr val="EF7001"/>
                </a:solidFill>
                <a:latin typeface="Helvetica Neue"/>
                <a:ea typeface="Helvetica Neue"/>
                <a:cs typeface="Helvetica Neue"/>
                <a:sym typeface="Helvetica Neue"/>
              </a:rPr>
              <a:t>Small change</a:t>
            </a:r>
            <a:endParaRPr sz="1400" dirty="0">
              <a:solidFill>
                <a:srgbClr val="000000"/>
              </a:solidFill>
              <a:latin typeface="Arial"/>
              <a:ea typeface="Arial"/>
              <a:cs typeface="Arial"/>
              <a:sym typeface="Arial"/>
            </a:endParaRPr>
          </a:p>
        </p:txBody>
      </p:sp>
      <p:cxnSp>
        <p:nvCxnSpPr>
          <p:cNvPr id="14" name="Straight Arrow Connector 13">
            <a:extLst>
              <a:ext uri="{FF2B5EF4-FFF2-40B4-BE49-F238E27FC236}">
                <a16:creationId xmlns:a16="http://schemas.microsoft.com/office/drawing/2014/main" id="{7208D79D-74F6-228D-992B-B9FE96FD2122}"/>
              </a:ext>
            </a:extLst>
          </p:cNvPr>
          <p:cNvCxnSpPr>
            <a:cxnSpLocks/>
          </p:cNvCxnSpPr>
          <p:nvPr/>
        </p:nvCxnSpPr>
        <p:spPr>
          <a:xfrm>
            <a:off x="9144370" y="2741836"/>
            <a:ext cx="0" cy="2109161"/>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Google Shape;579;p54">
            <a:extLst>
              <a:ext uri="{FF2B5EF4-FFF2-40B4-BE49-F238E27FC236}">
                <a16:creationId xmlns:a16="http://schemas.microsoft.com/office/drawing/2014/main" id="{34279414-9C1C-CB23-2BDE-BE9DFF2A2974}"/>
              </a:ext>
            </a:extLst>
          </p:cNvPr>
          <p:cNvSpPr txBox="1"/>
          <p:nvPr/>
        </p:nvSpPr>
        <p:spPr>
          <a:xfrm>
            <a:off x="9274284" y="3044282"/>
            <a:ext cx="2170702" cy="1121674"/>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3200" b="1" dirty="0">
                <a:solidFill>
                  <a:srgbClr val="EF7001"/>
                </a:solidFill>
                <a:latin typeface="Helvetica Neue"/>
                <a:ea typeface="Helvetica Neue"/>
                <a:cs typeface="Helvetica Neue"/>
                <a:sym typeface="Helvetica Neue"/>
              </a:rPr>
              <a:t>Large difference</a:t>
            </a:r>
            <a:endParaRPr sz="3200" dirty="0">
              <a:solidFill>
                <a:srgbClr val="000000"/>
              </a:solidFill>
              <a:latin typeface="Arial"/>
              <a:ea typeface="Arial"/>
              <a:cs typeface="Arial"/>
              <a:sym typeface="Arial"/>
            </a:endParaRPr>
          </a:p>
        </p:txBody>
      </p:sp>
      <p:sp>
        <p:nvSpPr>
          <p:cNvPr id="7" name="Slide Number Placeholder 6">
            <a:extLst>
              <a:ext uri="{FF2B5EF4-FFF2-40B4-BE49-F238E27FC236}">
                <a16:creationId xmlns:a16="http://schemas.microsoft.com/office/drawing/2014/main" id="{555B9AC0-0E2B-75CC-C633-AFD5D6A8EC59}"/>
              </a:ext>
            </a:extLst>
          </p:cNvPr>
          <p:cNvSpPr>
            <a:spLocks noGrp="1"/>
          </p:cNvSpPr>
          <p:nvPr>
            <p:ph type="sldNum" sz="quarter" idx="12"/>
          </p:nvPr>
        </p:nvSpPr>
        <p:spPr/>
        <p:txBody>
          <a:bodyPr/>
          <a:lstStyle/>
          <a:p>
            <a:fld id="{DB3D1DDC-3BD2-964C-ABA5-B9BD7EA84B8A}" type="slidenum">
              <a:rPr lang="en-US" smtClean="0"/>
              <a:t>12</a:t>
            </a:fld>
            <a:endParaRPr lang="en-US"/>
          </a:p>
        </p:txBody>
      </p:sp>
      <p:sp>
        <p:nvSpPr>
          <p:cNvPr id="11" name="Google Shape;74;p16">
            <a:extLst>
              <a:ext uri="{FF2B5EF4-FFF2-40B4-BE49-F238E27FC236}">
                <a16:creationId xmlns:a16="http://schemas.microsoft.com/office/drawing/2014/main" id="{3C514D96-78EA-5D07-0D2E-8B60678E7B9B}"/>
              </a:ext>
            </a:extLst>
          </p:cNvPr>
          <p:cNvSpPr txBox="1"/>
          <p:nvPr/>
        </p:nvSpPr>
        <p:spPr>
          <a:xfrm>
            <a:off x="0" y="0"/>
            <a:ext cx="10997600" cy="615513"/>
          </a:xfrm>
          <a:prstGeom prst="rect">
            <a:avLst/>
          </a:prstGeom>
          <a:noFill/>
          <a:ln>
            <a:noFill/>
          </a:ln>
        </p:spPr>
        <p:txBody>
          <a:bodyPr spcFirstLastPara="1" wrap="square" lIns="121900" tIns="121900" rIns="121900" bIns="121900" anchor="t" anchorCtr="0">
            <a:spAutoFit/>
          </a:bodyPr>
          <a:lstStyle/>
          <a:p>
            <a:r>
              <a:rPr lang="en-US" sz="2400" b="1" dirty="0">
                <a:solidFill>
                  <a:srgbClr val="006C65"/>
                </a:solidFill>
                <a:latin typeface="HelveticaNeue" panose="00000400000000000000" pitchFamily="2" charset="0"/>
                <a:ea typeface="Helvetica Neue"/>
                <a:cs typeface="Helvetica Neue"/>
                <a:sym typeface="Helvetica Neue"/>
              </a:rPr>
              <a:t>Colors are continuous, words are not.</a:t>
            </a:r>
          </a:p>
        </p:txBody>
      </p:sp>
      <p:sp>
        <p:nvSpPr>
          <p:cNvPr id="12" name="Rectangle 11">
            <a:extLst>
              <a:ext uri="{FF2B5EF4-FFF2-40B4-BE49-F238E27FC236}">
                <a16:creationId xmlns:a16="http://schemas.microsoft.com/office/drawing/2014/main" id="{7A8EA242-6F32-6C4F-985B-D9DF2FE0B620}"/>
              </a:ext>
            </a:extLst>
          </p:cNvPr>
          <p:cNvSpPr/>
          <p:nvPr/>
        </p:nvSpPr>
        <p:spPr>
          <a:xfrm>
            <a:off x="721109" y="1031517"/>
            <a:ext cx="4133387" cy="14050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(68, 114, 196)</a:t>
            </a:r>
          </a:p>
        </p:txBody>
      </p:sp>
      <p:sp>
        <p:nvSpPr>
          <p:cNvPr id="16" name="Rectangle 15">
            <a:extLst>
              <a:ext uri="{FF2B5EF4-FFF2-40B4-BE49-F238E27FC236}">
                <a16:creationId xmlns:a16="http://schemas.microsoft.com/office/drawing/2014/main" id="{268BA75D-1854-EC48-770A-59EF6B15E59B}"/>
              </a:ext>
            </a:extLst>
          </p:cNvPr>
          <p:cNvSpPr/>
          <p:nvPr/>
        </p:nvSpPr>
        <p:spPr>
          <a:xfrm>
            <a:off x="721110" y="5003910"/>
            <a:ext cx="4133387" cy="1405053"/>
          </a:xfrm>
          <a:prstGeom prst="rect">
            <a:avLst/>
          </a:prstGeom>
          <a:solidFill>
            <a:srgbClr val="447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(68, 114, 197)</a:t>
            </a:r>
          </a:p>
        </p:txBody>
      </p:sp>
    </p:spTree>
    <p:extLst>
      <p:ext uri="{BB962C8B-B14F-4D97-AF65-F5344CB8AC3E}">
        <p14:creationId xmlns:p14="http://schemas.microsoft.com/office/powerpoint/2010/main" val="7865558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F872A7-ECE8-9655-2D95-36D99E55D890}"/>
              </a:ext>
            </a:extLst>
          </p:cNvPr>
          <p:cNvSpPr/>
          <p:nvPr/>
        </p:nvSpPr>
        <p:spPr>
          <a:xfrm>
            <a:off x="721109" y="1031517"/>
            <a:ext cx="4133387" cy="140505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(68, 114, 196)</a:t>
            </a:r>
          </a:p>
        </p:txBody>
      </p:sp>
      <p:sp>
        <p:nvSpPr>
          <p:cNvPr id="4" name="Rectangle 3">
            <a:extLst>
              <a:ext uri="{FF2B5EF4-FFF2-40B4-BE49-F238E27FC236}">
                <a16:creationId xmlns:a16="http://schemas.microsoft.com/office/drawing/2014/main" id="{89322616-3BE0-F691-9B75-4282671E7A03}"/>
              </a:ext>
            </a:extLst>
          </p:cNvPr>
          <p:cNvSpPr/>
          <p:nvPr/>
        </p:nvSpPr>
        <p:spPr>
          <a:xfrm>
            <a:off x="7698212" y="4750532"/>
            <a:ext cx="4133387" cy="1405053"/>
          </a:xfrm>
          <a:prstGeom prst="rect">
            <a:avLst/>
          </a:prstGeom>
          <a:solidFill>
            <a:srgbClr val="79FF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(121, 255, 159)</a:t>
            </a:r>
          </a:p>
        </p:txBody>
      </p:sp>
      <p:sp>
        <p:nvSpPr>
          <p:cNvPr id="7" name="Slide Number Placeholder 6">
            <a:extLst>
              <a:ext uri="{FF2B5EF4-FFF2-40B4-BE49-F238E27FC236}">
                <a16:creationId xmlns:a16="http://schemas.microsoft.com/office/drawing/2014/main" id="{555B9AC0-0E2B-75CC-C633-AFD5D6A8EC59}"/>
              </a:ext>
            </a:extLst>
          </p:cNvPr>
          <p:cNvSpPr>
            <a:spLocks noGrp="1"/>
          </p:cNvSpPr>
          <p:nvPr>
            <p:ph type="sldNum" sz="quarter" idx="12"/>
          </p:nvPr>
        </p:nvSpPr>
        <p:spPr/>
        <p:txBody>
          <a:bodyPr/>
          <a:lstStyle/>
          <a:p>
            <a:fld id="{DB3D1DDC-3BD2-964C-ABA5-B9BD7EA84B8A}" type="slidenum">
              <a:rPr lang="en-US" smtClean="0"/>
              <a:t>13</a:t>
            </a:fld>
            <a:endParaRPr lang="en-US" dirty="0"/>
          </a:p>
        </p:txBody>
      </p:sp>
      <p:sp>
        <p:nvSpPr>
          <p:cNvPr id="11" name="Rectangle 10">
            <a:extLst>
              <a:ext uri="{FF2B5EF4-FFF2-40B4-BE49-F238E27FC236}">
                <a16:creationId xmlns:a16="http://schemas.microsoft.com/office/drawing/2014/main" id="{8FB36BA8-4927-66E1-C001-9D8EE8957620}"/>
              </a:ext>
            </a:extLst>
          </p:cNvPr>
          <p:cNvSpPr/>
          <p:nvPr/>
        </p:nvSpPr>
        <p:spPr>
          <a:xfrm>
            <a:off x="4131541" y="2883311"/>
            <a:ext cx="4133387" cy="1405054"/>
          </a:xfrm>
          <a:prstGeom prst="rect">
            <a:avLst/>
          </a:prstGeom>
          <a:solidFill>
            <a:srgbClr val="5BB4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(91, 180, 178)</a:t>
            </a:r>
          </a:p>
        </p:txBody>
      </p:sp>
      <p:cxnSp>
        <p:nvCxnSpPr>
          <p:cNvPr id="12" name="Straight Arrow Connector 11">
            <a:extLst>
              <a:ext uri="{FF2B5EF4-FFF2-40B4-BE49-F238E27FC236}">
                <a16:creationId xmlns:a16="http://schemas.microsoft.com/office/drawing/2014/main" id="{707C5969-2F43-F42C-1072-A5ABE1D693CE}"/>
              </a:ext>
            </a:extLst>
          </p:cNvPr>
          <p:cNvCxnSpPr>
            <a:cxnSpLocks/>
          </p:cNvCxnSpPr>
          <p:nvPr/>
        </p:nvCxnSpPr>
        <p:spPr>
          <a:xfrm>
            <a:off x="3808812" y="2436571"/>
            <a:ext cx="1452938" cy="446740"/>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3A6B234-92E6-4B77-609C-1E1A20B1DB49}"/>
              </a:ext>
            </a:extLst>
          </p:cNvPr>
          <p:cNvCxnSpPr>
            <a:cxnSpLocks/>
          </p:cNvCxnSpPr>
          <p:nvPr/>
        </p:nvCxnSpPr>
        <p:spPr>
          <a:xfrm>
            <a:off x="7303766" y="4296078"/>
            <a:ext cx="1452938" cy="446740"/>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Google Shape;74;p16">
            <a:extLst>
              <a:ext uri="{FF2B5EF4-FFF2-40B4-BE49-F238E27FC236}">
                <a16:creationId xmlns:a16="http://schemas.microsoft.com/office/drawing/2014/main" id="{836B5A2B-8FB6-4B05-8B8C-EE7CA8D5C0AE}"/>
              </a:ext>
            </a:extLst>
          </p:cNvPr>
          <p:cNvSpPr txBox="1"/>
          <p:nvPr/>
        </p:nvSpPr>
        <p:spPr>
          <a:xfrm>
            <a:off x="1964910" y="4975858"/>
            <a:ext cx="4333262" cy="615513"/>
          </a:xfrm>
          <a:prstGeom prst="rect">
            <a:avLst/>
          </a:prstGeom>
          <a:noFill/>
          <a:ln>
            <a:noFill/>
          </a:ln>
        </p:spPr>
        <p:txBody>
          <a:bodyPr spcFirstLastPara="1" wrap="square" lIns="121900" tIns="121900" rIns="121900" bIns="121900" anchor="t" anchorCtr="0">
            <a:spAutoFit/>
          </a:bodyPr>
          <a:lstStyle/>
          <a:p>
            <a:r>
              <a:rPr lang="en-US" sz="2400" b="1" dirty="0">
                <a:solidFill>
                  <a:srgbClr val="006C65"/>
                </a:solidFill>
                <a:latin typeface="HelveticaNeue" panose="00000400000000000000" pitchFamily="2" charset="0"/>
                <a:ea typeface="Helvetica Neue"/>
                <a:cs typeface="Helvetica Neue"/>
                <a:sym typeface="Helvetica Neue"/>
              </a:rPr>
              <a:t>And therefore so are images.</a:t>
            </a:r>
          </a:p>
        </p:txBody>
      </p:sp>
      <p:sp>
        <p:nvSpPr>
          <p:cNvPr id="23" name="Google Shape;74;p16">
            <a:extLst>
              <a:ext uri="{FF2B5EF4-FFF2-40B4-BE49-F238E27FC236}">
                <a16:creationId xmlns:a16="http://schemas.microsoft.com/office/drawing/2014/main" id="{6F64491A-A421-6EFF-5A96-AC9902BAEAE4}"/>
              </a:ext>
            </a:extLst>
          </p:cNvPr>
          <p:cNvSpPr txBox="1"/>
          <p:nvPr/>
        </p:nvSpPr>
        <p:spPr>
          <a:xfrm>
            <a:off x="0" y="0"/>
            <a:ext cx="10997600" cy="615513"/>
          </a:xfrm>
          <a:prstGeom prst="rect">
            <a:avLst/>
          </a:prstGeom>
          <a:noFill/>
          <a:ln>
            <a:noFill/>
          </a:ln>
        </p:spPr>
        <p:txBody>
          <a:bodyPr spcFirstLastPara="1" wrap="square" lIns="121900" tIns="121900" rIns="121900" bIns="121900" anchor="t" anchorCtr="0">
            <a:spAutoFit/>
          </a:bodyPr>
          <a:lstStyle/>
          <a:p>
            <a:r>
              <a:rPr lang="en-US" sz="2400" b="1" dirty="0">
                <a:solidFill>
                  <a:srgbClr val="006C65"/>
                </a:solidFill>
                <a:latin typeface="HelveticaNeue" panose="00000400000000000000" pitchFamily="2" charset="0"/>
                <a:ea typeface="Helvetica Neue"/>
                <a:cs typeface="Helvetica Neue"/>
                <a:sym typeface="Helvetica Neue"/>
              </a:rPr>
              <a:t>Colors are continuous, words are not.</a:t>
            </a:r>
          </a:p>
        </p:txBody>
      </p:sp>
    </p:spTree>
    <p:extLst>
      <p:ext uri="{BB962C8B-B14F-4D97-AF65-F5344CB8AC3E}">
        <p14:creationId xmlns:p14="http://schemas.microsoft.com/office/powerpoint/2010/main" val="40532395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55B9AC0-0E2B-75CC-C633-AFD5D6A8EC59}"/>
              </a:ext>
            </a:extLst>
          </p:cNvPr>
          <p:cNvSpPr>
            <a:spLocks noGrp="1"/>
          </p:cNvSpPr>
          <p:nvPr>
            <p:ph type="sldNum" sz="quarter" idx="12"/>
          </p:nvPr>
        </p:nvSpPr>
        <p:spPr/>
        <p:txBody>
          <a:bodyPr/>
          <a:lstStyle/>
          <a:p>
            <a:fld id="{DB3D1DDC-3BD2-964C-ABA5-B9BD7EA84B8A}" type="slidenum">
              <a:rPr lang="en-US" smtClean="0"/>
              <a:t>14</a:t>
            </a:fld>
            <a:endParaRPr lang="en-US" dirty="0"/>
          </a:p>
        </p:txBody>
      </p:sp>
      <p:pic>
        <p:nvPicPr>
          <p:cNvPr id="8" name="Google Shape;403;p46" descr="Line Line">
            <a:extLst>
              <a:ext uri="{FF2B5EF4-FFF2-40B4-BE49-F238E27FC236}">
                <a16:creationId xmlns:a16="http://schemas.microsoft.com/office/drawing/2014/main" id="{D141397F-EFA2-B5DA-E4C9-D29F5B6DE372}"/>
              </a:ext>
            </a:extLst>
          </p:cNvPr>
          <p:cNvPicPr preferRelativeResize="0"/>
          <p:nvPr/>
        </p:nvPicPr>
        <p:blipFill rotWithShape="1">
          <a:blip r:embed="rId2">
            <a:alphaModFix/>
          </a:blip>
          <a:srcRect/>
          <a:stretch/>
        </p:blipFill>
        <p:spPr>
          <a:xfrm>
            <a:off x="3929398" y="1395958"/>
            <a:ext cx="631883" cy="227438"/>
          </a:xfrm>
          <a:prstGeom prst="rect">
            <a:avLst/>
          </a:prstGeom>
          <a:noFill/>
          <a:ln>
            <a:noFill/>
          </a:ln>
        </p:spPr>
      </p:pic>
      <p:pic>
        <p:nvPicPr>
          <p:cNvPr id="9" name="Google Shape;404;p46" descr="Line Line">
            <a:extLst>
              <a:ext uri="{FF2B5EF4-FFF2-40B4-BE49-F238E27FC236}">
                <a16:creationId xmlns:a16="http://schemas.microsoft.com/office/drawing/2014/main" id="{2D2F0C95-90BA-E669-6C09-71C447CAC942}"/>
              </a:ext>
            </a:extLst>
          </p:cNvPr>
          <p:cNvPicPr preferRelativeResize="0"/>
          <p:nvPr/>
        </p:nvPicPr>
        <p:blipFill rotWithShape="1">
          <a:blip r:embed="rId2">
            <a:alphaModFix/>
          </a:blip>
          <a:srcRect/>
          <a:stretch/>
        </p:blipFill>
        <p:spPr>
          <a:xfrm>
            <a:off x="7144887" y="1395958"/>
            <a:ext cx="631884" cy="227438"/>
          </a:xfrm>
          <a:prstGeom prst="rect">
            <a:avLst/>
          </a:prstGeom>
          <a:noFill/>
          <a:ln>
            <a:noFill/>
          </a:ln>
        </p:spPr>
      </p:pic>
      <p:sp>
        <p:nvSpPr>
          <p:cNvPr id="10" name="Google Shape;405;p46">
            <a:extLst>
              <a:ext uri="{FF2B5EF4-FFF2-40B4-BE49-F238E27FC236}">
                <a16:creationId xmlns:a16="http://schemas.microsoft.com/office/drawing/2014/main" id="{FC7BDE1E-8C3F-E436-58A8-2C3BB4F01321}"/>
              </a:ext>
            </a:extLst>
          </p:cNvPr>
          <p:cNvSpPr/>
          <p:nvPr/>
        </p:nvSpPr>
        <p:spPr>
          <a:xfrm>
            <a:off x="4839305" y="1046774"/>
            <a:ext cx="2027558" cy="925733"/>
          </a:xfrm>
          <a:prstGeom prst="roundRect">
            <a:avLst>
              <a:gd name="adj" fmla="val 9388"/>
            </a:avLst>
          </a:prstGeom>
          <a:solidFill>
            <a:schemeClr val="accent1">
              <a:lumMod val="40000"/>
              <a:lumOff val="60000"/>
            </a:schemeClr>
          </a:solidFill>
          <a:ln w="76200" cap="flat" cmpd="sng">
            <a:solidFill>
              <a:schemeClr val="accent1">
                <a:lumMod val="50000"/>
              </a:schemeClr>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000000"/>
              </a:buClr>
              <a:buSzPts val="4000"/>
            </a:pPr>
            <a:r>
              <a:rPr lang="en-US" sz="3200" b="1" dirty="0">
                <a:solidFill>
                  <a:srgbClr val="000000"/>
                </a:solidFill>
                <a:latin typeface="Helvetica Neue"/>
                <a:ea typeface="Arial"/>
                <a:cs typeface="Arial"/>
                <a:sym typeface="Helvetica Neue"/>
              </a:rPr>
              <a:t>Model</a:t>
            </a:r>
            <a:endParaRPr sz="3200" b="1" dirty="0">
              <a:solidFill>
                <a:srgbClr val="000000"/>
              </a:solidFill>
              <a:latin typeface="Arial"/>
              <a:ea typeface="Arial"/>
              <a:cs typeface="Arial"/>
              <a:sym typeface="Arial"/>
            </a:endParaRPr>
          </a:p>
        </p:txBody>
      </p:sp>
      <p:sp>
        <p:nvSpPr>
          <p:cNvPr id="14" name="Google Shape;408;p46">
            <a:extLst>
              <a:ext uri="{FF2B5EF4-FFF2-40B4-BE49-F238E27FC236}">
                <a16:creationId xmlns:a16="http://schemas.microsoft.com/office/drawing/2014/main" id="{365532C8-5C0F-2AE9-BE8A-15C076E15528}"/>
              </a:ext>
            </a:extLst>
          </p:cNvPr>
          <p:cNvSpPr txBox="1"/>
          <p:nvPr/>
        </p:nvSpPr>
        <p:spPr>
          <a:xfrm>
            <a:off x="977280" y="1100684"/>
            <a:ext cx="2998299" cy="826208"/>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sz="3200" b="1" dirty="0">
                <a:solidFill>
                  <a:srgbClr val="004D80"/>
                </a:solidFill>
                <a:latin typeface="Helvetica Neue"/>
                <a:ea typeface="Helvetica Neue"/>
                <a:cs typeface="Helvetica Neue"/>
                <a:sym typeface="Helvetica Neue"/>
              </a:rPr>
              <a:t>Prompt</a:t>
            </a:r>
            <a:endParaRPr sz="3200" b="1" dirty="0">
              <a:solidFill>
                <a:srgbClr val="004D80"/>
              </a:solidFill>
              <a:latin typeface="Arial"/>
              <a:ea typeface="Arial"/>
              <a:cs typeface="Arial"/>
              <a:sym typeface="Arial"/>
            </a:endParaRPr>
          </a:p>
        </p:txBody>
      </p:sp>
      <p:sp>
        <p:nvSpPr>
          <p:cNvPr id="15" name="Google Shape;409;p46">
            <a:extLst>
              <a:ext uri="{FF2B5EF4-FFF2-40B4-BE49-F238E27FC236}">
                <a16:creationId xmlns:a16="http://schemas.microsoft.com/office/drawing/2014/main" id="{D730F639-9555-4377-2412-021144A59321}"/>
              </a:ext>
            </a:extLst>
          </p:cNvPr>
          <p:cNvSpPr/>
          <p:nvPr/>
        </p:nvSpPr>
        <p:spPr>
          <a:xfrm>
            <a:off x="1382204" y="1160262"/>
            <a:ext cx="228789" cy="735889"/>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4D80"/>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004D80"/>
              </a:solidFill>
              <a:latin typeface="Helvetica Neue"/>
              <a:ea typeface="Helvetica Neue"/>
              <a:cs typeface="Helvetica Neue"/>
              <a:sym typeface="Helvetica Neue"/>
            </a:endParaRPr>
          </a:p>
        </p:txBody>
      </p:sp>
      <p:sp>
        <p:nvSpPr>
          <p:cNvPr id="16" name="Google Shape;410;p46">
            <a:extLst>
              <a:ext uri="{FF2B5EF4-FFF2-40B4-BE49-F238E27FC236}">
                <a16:creationId xmlns:a16="http://schemas.microsoft.com/office/drawing/2014/main" id="{81D49B8C-4C28-821D-82D0-3BE213E9E2D0}"/>
              </a:ext>
            </a:extLst>
          </p:cNvPr>
          <p:cNvSpPr/>
          <p:nvPr/>
        </p:nvSpPr>
        <p:spPr>
          <a:xfrm rot="10800000">
            <a:off x="3360831" y="1160254"/>
            <a:ext cx="228789" cy="735889"/>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4D80"/>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004D80"/>
              </a:solidFill>
              <a:latin typeface="Helvetica Neue"/>
              <a:ea typeface="Helvetica Neue"/>
              <a:cs typeface="Helvetica Neue"/>
              <a:sym typeface="Helvetica Neue"/>
            </a:endParaRPr>
          </a:p>
        </p:txBody>
      </p:sp>
      <p:pic>
        <p:nvPicPr>
          <p:cNvPr id="18" name="Picture 17" descr="A landscape of a valley with mountains and clouds&#10;&#10;Description automatically generated">
            <a:extLst>
              <a:ext uri="{FF2B5EF4-FFF2-40B4-BE49-F238E27FC236}">
                <a16:creationId xmlns:a16="http://schemas.microsoft.com/office/drawing/2014/main" id="{61714562-E0EE-61A9-ED23-38DF5864F2E7}"/>
              </a:ext>
            </a:extLst>
          </p:cNvPr>
          <p:cNvPicPr>
            <a:picLocks noChangeAspect="1"/>
          </p:cNvPicPr>
          <p:nvPr/>
        </p:nvPicPr>
        <p:blipFill>
          <a:blip r:embed="rId3"/>
          <a:stretch>
            <a:fillRect/>
          </a:stretch>
        </p:blipFill>
        <p:spPr>
          <a:xfrm>
            <a:off x="8097698" y="819335"/>
            <a:ext cx="2818817" cy="1409409"/>
          </a:xfrm>
          <a:prstGeom prst="rect">
            <a:avLst/>
          </a:prstGeom>
        </p:spPr>
      </p:pic>
      <p:pic>
        <p:nvPicPr>
          <p:cNvPr id="19" name="Picture 18" descr="A landscape of a valley with mountains and clouds&#10;&#10;Description automatically generated">
            <a:extLst>
              <a:ext uri="{FF2B5EF4-FFF2-40B4-BE49-F238E27FC236}">
                <a16:creationId xmlns:a16="http://schemas.microsoft.com/office/drawing/2014/main" id="{A15B4D8C-0113-070C-1267-F63C80342F20}"/>
              </a:ext>
            </a:extLst>
          </p:cNvPr>
          <p:cNvPicPr>
            <a:picLocks noChangeAspect="1"/>
          </p:cNvPicPr>
          <p:nvPr/>
        </p:nvPicPr>
        <p:blipFill>
          <a:blip r:embed="rId3">
            <a:alphaModFix amt="0"/>
          </a:blip>
          <a:stretch>
            <a:fillRect/>
          </a:stretch>
        </p:blipFill>
        <p:spPr>
          <a:xfrm>
            <a:off x="1067020" y="4037665"/>
            <a:ext cx="2818817" cy="1409409"/>
          </a:xfrm>
          <a:prstGeom prst="rect">
            <a:avLst/>
          </a:prstGeom>
          <a:ln>
            <a:solidFill>
              <a:schemeClr val="tx1"/>
            </a:solidFill>
          </a:ln>
        </p:spPr>
      </p:pic>
      <p:pic>
        <p:nvPicPr>
          <p:cNvPr id="22" name="Picture 21" descr="A landscape of a valley with mountains and clouds&#10;&#10;Description automatically generated">
            <a:extLst>
              <a:ext uri="{FF2B5EF4-FFF2-40B4-BE49-F238E27FC236}">
                <a16:creationId xmlns:a16="http://schemas.microsoft.com/office/drawing/2014/main" id="{75DF34A9-0796-8565-CBDC-095A5B794ED1}"/>
              </a:ext>
            </a:extLst>
          </p:cNvPr>
          <p:cNvPicPr>
            <a:picLocks noChangeAspect="1"/>
          </p:cNvPicPr>
          <p:nvPr/>
        </p:nvPicPr>
        <p:blipFill>
          <a:blip r:embed="rId3"/>
          <a:stretch>
            <a:fillRect/>
          </a:stretch>
        </p:blipFill>
        <p:spPr>
          <a:xfrm>
            <a:off x="8097697" y="4037664"/>
            <a:ext cx="2818817" cy="1409409"/>
          </a:xfrm>
          <a:prstGeom prst="rect">
            <a:avLst/>
          </a:prstGeom>
        </p:spPr>
      </p:pic>
      <p:pic>
        <p:nvPicPr>
          <p:cNvPr id="23" name="Google Shape;403;p46" descr="Line Line">
            <a:extLst>
              <a:ext uri="{FF2B5EF4-FFF2-40B4-BE49-F238E27FC236}">
                <a16:creationId xmlns:a16="http://schemas.microsoft.com/office/drawing/2014/main" id="{E141EC5A-3C3B-6510-EF88-638B5EDE5636}"/>
              </a:ext>
            </a:extLst>
          </p:cNvPr>
          <p:cNvPicPr preferRelativeResize="0"/>
          <p:nvPr/>
        </p:nvPicPr>
        <p:blipFill rotWithShape="1">
          <a:blip r:embed="rId2">
            <a:alphaModFix/>
          </a:blip>
          <a:srcRect/>
          <a:stretch/>
        </p:blipFill>
        <p:spPr>
          <a:xfrm>
            <a:off x="5082041" y="4628649"/>
            <a:ext cx="1819451" cy="227438"/>
          </a:xfrm>
          <a:prstGeom prst="rect">
            <a:avLst/>
          </a:prstGeom>
          <a:noFill/>
          <a:ln>
            <a:noFill/>
          </a:ln>
        </p:spPr>
      </p:pic>
      <p:sp>
        <p:nvSpPr>
          <p:cNvPr id="24" name="Google Shape;408;p46">
            <a:extLst>
              <a:ext uri="{FF2B5EF4-FFF2-40B4-BE49-F238E27FC236}">
                <a16:creationId xmlns:a16="http://schemas.microsoft.com/office/drawing/2014/main" id="{AA37362E-856E-EEF1-F652-3D281FD9FF91}"/>
              </a:ext>
            </a:extLst>
          </p:cNvPr>
          <p:cNvSpPr txBox="1"/>
          <p:nvPr/>
        </p:nvSpPr>
        <p:spPr>
          <a:xfrm>
            <a:off x="4501295" y="4682437"/>
            <a:ext cx="2998299" cy="653854"/>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sz="2400" b="1" dirty="0">
                <a:solidFill>
                  <a:srgbClr val="004D80"/>
                </a:solidFill>
                <a:latin typeface="Helvetica Neue"/>
                <a:ea typeface="Helvetica Neue"/>
                <a:cs typeface="Helvetica Neue"/>
                <a:sym typeface="Helvetica Neue"/>
              </a:rPr>
              <a:t>Prompt</a:t>
            </a:r>
            <a:endParaRPr sz="2400" b="1" dirty="0">
              <a:solidFill>
                <a:srgbClr val="004D80"/>
              </a:solidFill>
              <a:latin typeface="Arial"/>
              <a:ea typeface="Arial"/>
              <a:cs typeface="Arial"/>
              <a:sym typeface="Arial"/>
            </a:endParaRPr>
          </a:p>
        </p:txBody>
      </p:sp>
      <p:pic>
        <p:nvPicPr>
          <p:cNvPr id="1026" name="Picture 2">
            <a:extLst>
              <a:ext uri="{FF2B5EF4-FFF2-40B4-BE49-F238E27FC236}">
                <a16:creationId xmlns:a16="http://schemas.microsoft.com/office/drawing/2014/main" id="{0C16451C-8495-726D-69A2-98D50675B50E}"/>
              </a:ext>
            </a:extLst>
          </p:cNvPr>
          <p:cNvPicPr>
            <a:picLocks noChangeAspect="1" noChangeArrowheads="1"/>
          </p:cNvPicPr>
          <p:nvPr/>
        </p:nvPicPr>
        <p:blipFill>
          <a:blip r:embed="rId4">
            <a:alphaModFix amt="90000"/>
            <a:extLst>
              <a:ext uri="{28A0092B-C50C-407E-A947-70E740481C1C}">
                <a14:useLocalDpi xmlns:a14="http://schemas.microsoft.com/office/drawing/2010/main" val="0"/>
              </a:ext>
            </a:extLst>
          </a:blip>
          <a:srcRect/>
          <a:stretch>
            <a:fillRect/>
          </a:stretch>
        </p:blipFill>
        <p:spPr bwMode="auto">
          <a:xfrm>
            <a:off x="705697" y="489584"/>
            <a:ext cx="10294774" cy="204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0657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animBg="1"/>
      <p:bldP spid="16"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landscape of a valley with mountains and clouds&#10;&#10;Description automatically generated">
            <a:extLst>
              <a:ext uri="{FF2B5EF4-FFF2-40B4-BE49-F238E27FC236}">
                <a16:creationId xmlns:a16="http://schemas.microsoft.com/office/drawing/2014/main" id="{A15B4D8C-0113-070C-1267-F63C80342F20}"/>
              </a:ext>
            </a:extLst>
          </p:cNvPr>
          <p:cNvPicPr>
            <a:picLocks noChangeAspect="1"/>
          </p:cNvPicPr>
          <p:nvPr/>
        </p:nvPicPr>
        <p:blipFill>
          <a:blip r:embed="rId2">
            <a:alphaModFix amt="0"/>
          </a:blip>
          <a:stretch>
            <a:fillRect/>
          </a:stretch>
        </p:blipFill>
        <p:spPr>
          <a:xfrm>
            <a:off x="1067020" y="4037665"/>
            <a:ext cx="2818817" cy="1409409"/>
          </a:xfrm>
          <a:prstGeom prst="rect">
            <a:avLst/>
          </a:prstGeom>
          <a:ln>
            <a:solidFill>
              <a:schemeClr val="tx1"/>
            </a:solidFill>
          </a:ln>
        </p:spPr>
      </p:pic>
      <p:pic>
        <p:nvPicPr>
          <p:cNvPr id="2" name="Picture 2">
            <a:extLst>
              <a:ext uri="{FF2B5EF4-FFF2-40B4-BE49-F238E27FC236}">
                <a16:creationId xmlns:a16="http://schemas.microsoft.com/office/drawing/2014/main" id="{5F938589-5AA4-CC1E-D3BB-EFCABEDF5E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 b="-18"/>
          <a:stretch/>
        </p:blipFill>
        <p:spPr bwMode="auto">
          <a:xfrm>
            <a:off x="1020916" y="4000369"/>
            <a:ext cx="2902468" cy="147873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555B9AC0-0E2B-75CC-C633-AFD5D6A8EC59}"/>
              </a:ext>
            </a:extLst>
          </p:cNvPr>
          <p:cNvSpPr>
            <a:spLocks noGrp="1"/>
          </p:cNvSpPr>
          <p:nvPr>
            <p:ph type="sldNum" sz="quarter" idx="12"/>
          </p:nvPr>
        </p:nvSpPr>
        <p:spPr/>
        <p:txBody>
          <a:bodyPr/>
          <a:lstStyle/>
          <a:p>
            <a:fld id="{DB3D1DDC-3BD2-964C-ABA5-B9BD7EA84B8A}" type="slidenum">
              <a:rPr lang="en-US" smtClean="0"/>
              <a:t>15</a:t>
            </a:fld>
            <a:endParaRPr lang="en-US" dirty="0"/>
          </a:p>
        </p:txBody>
      </p:sp>
      <p:pic>
        <p:nvPicPr>
          <p:cNvPr id="8" name="Google Shape;403;p46" descr="Line Line">
            <a:extLst>
              <a:ext uri="{FF2B5EF4-FFF2-40B4-BE49-F238E27FC236}">
                <a16:creationId xmlns:a16="http://schemas.microsoft.com/office/drawing/2014/main" id="{D141397F-EFA2-B5DA-E4C9-D29F5B6DE372}"/>
              </a:ext>
            </a:extLst>
          </p:cNvPr>
          <p:cNvPicPr preferRelativeResize="0"/>
          <p:nvPr/>
        </p:nvPicPr>
        <p:blipFill rotWithShape="1">
          <a:blip r:embed="rId4">
            <a:alphaModFix/>
          </a:blip>
          <a:srcRect/>
          <a:stretch/>
        </p:blipFill>
        <p:spPr>
          <a:xfrm>
            <a:off x="3929398" y="1395958"/>
            <a:ext cx="631883" cy="227438"/>
          </a:xfrm>
          <a:prstGeom prst="rect">
            <a:avLst/>
          </a:prstGeom>
          <a:noFill/>
          <a:ln>
            <a:noFill/>
          </a:ln>
        </p:spPr>
      </p:pic>
      <p:pic>
        <p:nvPicPr>
          <p:cNvPr id="9" name="Google Shape;404;p46" descr="Line Line">
            <a:extLst>
              <a:ext uri="{FF2B5EF4-FFF2-40B4-BE49-F238E27FC236}">
                <a16:creationId xmlns:a16="http://schemas.microsoft.com/office/drawing/2014/main" id="{2D2F0C95-90BA-E669-6C09-71C447CAC942}"/>
              </a:ext>
            </a:extLst>
          </p:cNvPr>
          <p:cNvPicPr preferRelativeResize="0"/>
          <p:nvPr/>
        </p:nvPicPr>
        <p:blipFill rotWithShape="1">
          <a:blip r:embed="rId4">
            <a:alphaModFix/>
          </a:blip>
          <a:srcRect/>
          <a:stretch/>
        </p:blipFill>
        <p:spPr>
          <a:xfrm>
            <a:off x="7144887" y="1395958"/>
            <a:ext cx="631884" cy="227438"/>
          </a:xfrm>
          <a:prstGeom prst="rect">
            <a:avLst/>
          </a:prstGeom>
          <a:noFill/>
          <a:ln>
            <a:noFill/>
          </a:ln>
        </p:spPr>
      </p:pic>
      <p:sp>
        <p:nvSpPr>
          <p:cNvPr id="10" name="Google Shape;405;p46">
            <a:extLst>
              <a:ext uri="{FF2B5EF4-FFF2-40B4-BE49-F238E27FC236}">
                <a16:creationId xmlns:a16="http://schemas.microsoft.com/office/drawing/2014/main" id="{FC7BDE1E-8C3F-E436-58A8-2C3BB4F01321}"/>
              </a:ext>
            </a:extLst>
          </p:cNvPr>
          <p:cNvSpPr/>
          <p:nvPr/>
        </p:nvSpPr>
        <p:spPr>
          <a:xfrm>
            <a:off x="4839305" y="1046774"/>
            <a:ext cx="2027558" cy="925733"/>
          </a:xfrm>
          <a:prstGeom prst="roundRect">
            <a:avLst>
              <a:gd name="adj" fmla="val 9388"/>
            </a:avLst>
          </a:prstGeom>
          <a:solidFill>
            <a:schemeClr val="accent1">
              <a:lumMod val="40000"/>
              <a:lumOff val="60000"/>
            </a:schemeClr>
          </a:solidFill>
          <a:ln w="76200" cap="flat" cmpd="sng">
            <a:solidFill>
              <a:schemeClr val="accent1">
                <a:lumMod val="50000"/>
              </a:schemeClr>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000000"/>
              </a:buClr>
              <a:buSzPts val="4000"/>
            </a:pPr>
            <a:r>
              <a:rPr lang="en-US" sz="3200" b="1" dirty="0">
                <a:solidFill>
                  <a:srgbClr val="000000"/>
                </a:solidFill>
                <a:latin typeface="Helvetica Neue"/>
                <a:ea typeface="Arial"/>
                <a:cs typeface="Arial"/>
                <a:sym typeface="Helvetica Neue"/>
              </a:rPr>
              <a:t>Model</a:t>
            </a:r>
            <a:endParaRPr sz="3200" b="1" dirty="0">
              <a:solidFill>
                <a:srgbClr val="000000"/>
              </a:solidFill>
              <a:latin typeface="Arial"/>
              <a:ea typeface="Arial"/>
              <a:cs typeface="Arial"/>
              <a:sym typeface="Arial"/>
            </a:endParaRPr>
          </a:p>
        </p:txBody>
      </p:sp>
      <p:sp>
        <p:nvSpPr>
          <p:cNvPr id="14" name="Google Shape;408;p46">
            <a:extLst>
              <a:ext uri="{FF2B5EF4-FFF2-40B4-BE49-F238E27FC236}">
                <a16:creationId xmlns:a16="http://schemas.microsoft.com/office/drawing/2014/main" id="{365532C8-5C0F-2AE9-BE8A-15C076E15528}"/>
              </a:ext>
            </a:extLst>
          </p:cNvPr>
          <p:cNvSpPr txBox="1"/>
          <p:nvPr/>
        </p:nvSpPr>
        <p:spPr>
          <a:xfrm>
            <a:off x="977280" y="1100684"/>
            <a:ext cx="2998299" cy="826208"/>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sz="3200" b="1" dirty="0">
                <a:solidFill>
                  <a:srgbClr val="004D80"/>
                </a:solidFill>
                <a:latin typeface="Helvetica Neue"/>
                <a:ea typeface="Helvetica Neue"/>
                <a:cs typeface="Helvetica Neue"/>
                <a:sym typeface="Helvetica Neue"/>
              </a:rPr>
              <a:t>Prompt</a:t>
            </a:r>
            <a:endParaRPr sz="3200" b="1" dirty="0">
              <a:solidFill>
                <a:srgbClr val="004D80"/>
              </a:solidFill>
              <a:latin typeface="Arial"/>
              <a:ea typeface="Arial"/>
              <a:cs typeface="Arial"/>
              <a:sym typeface="Arial"/>
            </a:endParaRPr>
          </a:p>
        </p:txBody>
      </p:sp>
      <p:sp>
        <p:nvSpPr>
          <p:cNvPr id="15" name="Google Shape;409;p46">
            <a:extLst>
              <a:ext uri="{FF2B5EF4-FFF2-40B4-BE49-F238E27FC236}">
                <a16:creationId xmlns:a16="http://schemas.microsoft.com/office/drawing/2014/main" id="{D730F639-9555-4377-2412-021144A59321}"/>
              </a:ext>
            </a:extLst>
          </p:cNvPr>
          <p:cNvSpPr/>
          <p:nvPr/>
        </p:nvSpPr>
        <p:spPr>
          <a:xfrm>
            <a:off x="1382204" y="1160262"/>
            <a:ext cx="228789" cy="735889"/>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4D80"/>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004D80"/>
              </a:solidFill>
              <a:latin typeface="Helvetica Neue"/>
              <a:ea typeface="Helvetica Neue"/>
              <a:cs typeface="Helvetica Neue"/>
              <a:sym typeface="Helvetica Neue"/>
            </a:endParaRPr>
          </a:p>
        </p:txBody>
      </p:sp>
      <p:sp>
        <p:nvSpPr>
          <p:cNvPr id="16" name="Google Shape;410;p46">
            <a:extLst>
              <a:ext uri="{FF2B5EF4-FFF2-40B4-BE49-F238E27FC236}">
                <a16:creationId xmlns:a16="http://schemas.microsoft.com/office/drawing/2014/main" id="{81D49B8C-4C28-821D-82D0-3BE213E9E2D0}"/>
              </a:ext>
            </a:extLst>
          </p:cNvPr>
          <p:cNvSpPr/>
          <p:nvPr/>
        </p:nvSpPr>
        <p:spPr>
          <a:xfrm rot="10800000">
            <a:off x="3360831" y="1160254"/>
            <a:ext cx="228789" cy="735889"/>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4D80"/>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004D80"/>
              </a:solidFill>
              <a:latin typeface="Helvetica Neue"/>
              <a:ea typeface="Helvetica Neue"/>
              <a:cs typeface="Helvetica Neue"/>
              <a:sym typeface="Helvetica Neue"/>
            </a:endParaRPr>
          </a:p>
        </p:txBody>
      </p:sp>
      <p:pic>
        <p:nvPicPr>
          <p:cNvPr id="18" name="Picture 17" descr="A landscape of a valley with mountains and clouds&#10;&#10;Description automatically generated">
            <a:extLst>
              <a:ext uri="{FF2B5EF4-FFF2-40B4-BE49-F238E27FC236}">
                <a16:creationId xmlns:a16="http://schemas.microsoft.com/office/drawing/2014/main" id="{61714562-E0EE-61A9-ED23-38DF5864F2E7}"/>
              </a:ext>
            </a:extLst>
          </p:cNvPr>
          <p:cNvPicPr>
            <a:picLocks noChangeAspect="1"/>
          </p:cNvPicPr>
          <p:nvPr/>
        </p:nvPicPr>
        <p:blipFill>
          <a:blip r:embed="rId2"/>
          <a:stretch>
            <a:fillRect/>
          </a:stretch>
        </p:blipFill>
        <p:spPr>
          <a:xfrm>
            <a:off x="8097698" y="819335"/>
            <a:ext cx="2818817" cy="1409409"/>
          </a:xfrm>
          <a:prstGeom prst="rect">
            <a:avLst/>
          </a:prstGeom>
        </p:spPr>
      </p:pic>
      <p:pic>
        <p:nvPicPr>
          <p:cNvPr id="22" name="Picture 21" descr="A landscape of a valley with mountains and clouds&#10;&#10;Description automatically generated">
            <a:extLst>
              <a:ext uri="{FF2B5EF4-FFF2-40B4-BE49-F238E27FC236}">
                <a16:creationId xmlns:a16="http://schemas.microsoft.com/office/drawing/2014/main" id="{75DF34A9-0796-8565-CBDC-095A5B794ED1}"/>
              </a:ext>
            </a:extLst>
          </p:cNvPr>
          <p:cNvPicPr>
            <a:picLocks noChangeAspect="1"/>
          </p:cNvPicPr>
          <p:nvPr/>
        </p:nvPicPr>
        <p:blipFill>
          <a:blip r:embed="rId2"/>
          <a:stretch>
            <a:fillRect/>
          </a:stretch>
        </p:blipFill>
        <p:spPr>
          <a:xfrm>
            <a:off x="8097697" y="4037664"/>
            <a:ext cx="2818817" cy="1409409"/>
          </a:xfrm>
          <a:prstGeom prst="rect">
            <a:avLst/>
          </a:prstGeom>
        </p:spPr>
      </p:pic>
      <p:pic>
        <p:nvPicPr>
          <p:cNvPr id="23" name="Google Shape;403;p46" descr="Line Line">
            <a:extLst>
              <a:ext uri="{FF2B5EF4-FFF2-40B4-BE49-F238E27FC236}">
                <a16:creationId xmlns:a16="http://schemas.microsoft.com/office/drawing/2014/main" id="{E141EC5A-3C3B-6510-EF88-638B5EDE5636}"/>
              </a:ext>
            </a:extLst>
          </p:cNvPr>
          <p:cNvPicPr preferRelativeResize="0"/>
          <p:nvPr/>
        </p:nvPicPr>
        <p:blipFill rotWithShape="1">
          <a:blip r:embed="rId4">
            <a:alphaModFix/>
          </a:blip>
          <a:srcRect/>
          <a:stretch/>
        </p:blipFill>
        <p:spPr>
          <a:xfrm>
            <a:off x="5082041" y="4628649"/>
            <a:ext cx="1819451" cy="227438"/>
          </a:xfrm>
          <a:prstGeom prst="rect">
            <a:avLst/>
          </a:prstGeom>
          <a:noFill/>
          <a:ln>
            <a:noFill/>
          </a:ln>
        </p:spPr>
      </p:pic>
      <p:sp>
        <p:nvSpPr>
          <p:cNvPr id="24" name="Google Shape;408;p46">
            <a:extLst>
              <a:ext uri="{FF2B5EF4-FFF2-40B4-BE49-F238E27FC236}">
                <a16:creationId xmlns:a16="http://schemas.microsoft.com/office/drawing/2014/main" id="{AA37362E-856E-EEF1-F652-3D281FD9FF91}"/>
              </a:ext>
            </a:extLst>
          </p:cNvPr>
          <p:cNvSpPr txBox="1"/>
          <p:nvPr/>
        </p:nvSpPr>
        <p:spPr>
          <a:xfrm>
            <a:off x="5409424" y="5885058"/>
            <a:ext cx="4303193" cy="653854"/>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sz="2400" b="1" dirty="0">
                <a:solidFill>
                  <a:srgbClr val="004D80"/>
                </a:solidFill>
                <a:latin typeface="Helvetica Neue"/>
                <a:ea typeface="Helvetica Neue"/>
                <a:cs typeface="Helvetica Neue"/>
                <a:sym typeface="Helvetica Neue"/>
              </a:rPr>
              <a:t>(Forget the prompt for now)</a:t>
            </a:r>
            <a:endParaRPr sz="2400" b="1" dirty="0">
              <a:solidFill>
                <a:srgbClr val="004D80"/>
              </a:solidFill>
              <a:latin typeface="Arial"/>
              <a:ea typeface="Arial"/>
              <a:cs typeface="Arial"/>
              <a:sym typeface="Arial"/>
            </a:endParaRPr>
          </a:p>
        </p:txBody>
      </p:sp>
      <p:pic>
        <p:nvPicPr>
          <p:cNvPr id="1026" name="Picture 2">
            <a:extLst>
              <a:ext uri="{FF2B5EF4-FFF2-40B4-BE49-F238E27FC236}">
                <a16:creationId xmlns:a16="http://schemas.microsoft.com/office/drawing/2014/main" id="{0C16451C-8495-726D-69A2-98D50675B50E}"/>
              </a:ext>
            </a:extLst>
          </p:cNvPr>
          <p:cNvPicPr>
            <a:picLocks noChangeAspect="1" noChangeArrowheads="1"/>
          </p:cNvPicPr>
          <p:nvPr/>
        </p:nvPicPr>
        <p:blipFill>
          <a:blip r:embed="rId5">
            <a:alphaModFix amt="90000"/>
            <a:extLst>
              <a:ext uri="{28A0092B-C50C-407E-A947-70E740481C1C}">
                <a14:useLocalDpi xmlns:a14="http://schemas.microsoft.com/office/drawing/2010/main" val="0"/>
              </a:ext>
            </a:extLst>
          </a:blip>
          <a:srcRect/>
          <a:stretch>
            <a:fillRect/>
          </a:stretch>
        </p:blipFill>
        <p:spPr bwMode="auto">
          <a:xfrm>
            <a:off x="705697" y="489584"/>
            <a:ext cx="10294774" cy="204011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08;p46">
            <a:extLst>
              <a:ext uri="{FF2B5EF4-FFF2-40B4-BE49-F238E27FC236}">
                <a16:creationId xmlns:a16="http://schemas.microsoft.com/office/drawing/2014/main" id="{60841768-2CAC-9040-09FE-DCB9D6351AEF}"/>
              </a:ext>
            </a:extLst>
          </p:cNvPr>
          <p:cNvSpPr txBox="1"/>
          <p:nvPr/>
        </p:nvSpPr>
        <p:spPr>
          <a:xfrm>
            <a:off x="420746" y="5370811"/>
            <a:ext cx="4102808" cy="653854"/>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sz="2400" b="1" dirty="0">
                <a:solidFill>
                  <a:srgbClr val="004D80"/>
                </a:solidFill>
                <a:latin typeface="Helvetica Neue"/>
                <a:ea typeface="Helvetica Neue"/>
                <a:cs typeface="Helvetica Neue"/>
                <a:sym typeface="Helvetica Neue"/>
              </a:rPr>
              <a:t>Use random pixels</a:t>
            </a:r>
            <a:endParaRPr sz="2400" b="1" dirty="0">
              <a:solidFill>
                <a:srgbClr val="004D80"/>
              </a:solidFill>
              <a:latin typeface="Arial"/>
              <a:ea typeface="Arial"/>
              <a:cs typeface="Arial"/>
              <a:sym typeface="Arial"/>
            </a:endParaRPr>
          </a:p>
        </p:txBody>
      </p:sp>
    </p:spTree>
    <p:extLst>
      <p:ext uri="{BB962C8B-B14F-4D97-AF65-F5344CB8AC3E}">
        <p14:creationId xmlns:p14="http://schemas.microsoft.com/office/powerpoint/2010/main" val="36663607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17">
            <a:extLst>
              <a:ext uri="{FF2B5EF4-FFF2-40B4-BE49-F238E27FC236}">
                <a16:creationId xmlns:a16="http://schemas.microsoft.com/office/drawing/2014/main" id="{9883E7E7-AF25-D8C2-25F7-6F21A9B7B829}"/>
              </a:ext>
            </a:extLst>
          </p:cNvPr>
          <p:cNvSpPr txBox="1"/>
          <p:nvPr/>
        </p:nvSpPr>
        <p:spPr>
          <a:xfrm>
            <a:off x="0" y="0"/>
            <a:ext cx="4164138"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Look like an image</a:t>
            </a:r>
            <a:endParaRPr sz="2800" b="1" dirty="0">
              <a:solidFill>
                <a:srgbClr val="004D80"/>
              </a:solidFill>
              <a:latin typeface="HelveticaNeue" panose="00000400000000000000" pitchFamily="2" charset="0"/>
              <a:ea typeface="Helvetica Neue"/>
              <a:cs typeface="Helvetica Neue"/>
              <a:sym typeface="Helvetica Neue"/>
            </a:endParaRPr>
          </a:p>
        </p:txBody>
      </p:sp>
      <p:sp>
        <p:nvSpPr>
          <p:cNvPr id="4" name="Google Shape;79;p17">
            <a:extLst>
              <a:ext uri="{FF2B5EF4-FFF2-40B4-BE49-F238E27FC236}">
                <a16:creationId xmlns:a16="http://schemas.microsoft.com/office/drawing/2014/main" id="{65C0A0D4-AADA-C02D-D2A7-4432849F5449}"/>
              </a:ext>
            </a:extLst>
          </p:cNvPr>
          <p:cNvSpPr txBox="1"/>
          <p:nvPr/>
        </p:nvSpPr>
        <p:spPr>
          <a:xfrm>
            <a:off x="4645458" y="1007594"/>
            <a:ext cx="2901083" cy="984845"/>
          </a:xfrm>
          <a:prstGeom prst="rect">
            <a:avLst/>
          </a:prstGeom>
          <a:noFill/>
          <a:ln>
            <a:noFill/>
          </a:ln>
        </p:spPr>
        <p:txBody>
          <a:bodyPr spcFirstLastPara="1" wrap="square" lIns="121900" tIns="121900" rIns="121900" bIns="121900" anchor="t" anchorCtr="0">
            <a:spAutoFit/>
          </a:bodyPr>
          <a:lstStyle/>
          <a:p>
            <a:r>
              <a:rPr lang="en" sz="4800" b="1" dirty="0">
                <a:solidFill>
                  <a:srgbClr val="004D80"/>
                </a:solidFill>
                <a:latin typeface="HelveticaNeue" panose="00000400000000000000" pitchFamily="2" charset="0"/>
                <a:ea typeface="Helvetica Neue"/>
                <a:cs typeface="Helvetica Neue"/>
                <a:sym typeface="Helvetica Neue"/>
              </a:rPr>
              <a:t>Our goal:</a:t>
            </a:r>
            <a:endParaRPr sz="4800" b="1" dirty="0">
              <a:solidFill>
                <a:srgbClr val="004D80"/>
              </a:solidFill>
              <a:latin typeface="HelveticaNeue" panose="00000400000000000000" pitchFamily="2" charset="0"/>
              <a:ea typeface="Helvetica Neue"/>
              <a:cs typeface="Helvetica Neue"/>
              <a:sym typeface="Helvetica Neue"/>
            </a:endParaRPr>
          </a:p>
        </p:txBody>
      </p:sp>
      <p:sp>
        <p:nvSpPr>
          <p:cNvPr id="5" name="Google Shape;79;p17">
            <a:extLst>
              <a:ext uri="{FF2B5EF4-FFF2-40B4-BE49-F238E27FC236}">
                <a16:creationId xmlns:a16="http://schemas.microsoft.com/office/drawing/2014/main" id="{773B47B2-B1E2-F31C-189A-CEF839CDB5DB}"/>
              </a:ext>
            </a:extLst>
          </p:cNvPr>
          <p:cNvSpPr txBox="1"/>
          <p:nvPr/>
        </p:nvSpPr>
        <p:spPr>
          <a:xfrm>
            <a:off x="1133000" y="2339281"/>
            <a:ext cx="2901083" cy="677068"/>
          </a:xfrm>
          <a:prstGeom prst="rect">
            <a:avLst/>
          </a:prstGeom>
          <a:noFill/>
          <a:ln>
            <a:noFill/>
          </a:ln>
        </p:spPr>
        <p:txBody>
          <a:bodyPr spcFirstLastPara="1" wrap="square" lIns="121900" tIns="121900" rIns="121900" bIns="121900" anchor="t" anchorCtr="0">
            <a:spAutoFit/>
          </a:bodyPr>
          <a:lstStyle/>
          <a:p>
            <a:r>
              <a:rPr lang="en" sz="2800" b="1" dirty="0">
                <a:solidFill>
                  <a:srgbClr val="7030A0"/>
                </a:solidFill>
                <a:latin typeface="HelveticaNeue" panose="00000400000000000000" pitchFamily="2" charset="0"/>
                <a:ea typeface="Helvetica Neue"/>
                <a:cs typeface="Helvetica Neue"/>
                <a:sym typeface="Helvetica Neue"/>
              </a:rPr>
              <a:t>Random noise</a:t>
            </a:r>
            <a:endParaRPr sz="2800" b="1" dirty="0">
              <a:solidFill>
                <a:srgbClr val="7030A0"/>
              </a:solidFill>
              <a:latin typeface="HelveticaNeue" panose="00000400000000000000" pitchFamily="2" charset="0"/>
              <a:ea typeface="Helvetica Neue"/>
              <a:cs typeface="Helvetica Neue"/>
              <a:sym typeface="Helvetica Neue"/>
            </a:endParaRPr>
          </a:p>
        </p:txBody>
      </p:sp>
      <p:sp>
        <p:nvSpPr>
          <p:cNvPr id="8" name="Google Shape;79;p17">
            <a:extLst>
              <a:ext uri="{FF2B5EF4-FFF2-40B4-BE49-F238E27FC236}">
                <a16:creationId xmlns:a16="http://schemas.microsoft.com/office/drawing/2014/main" id="{970EBB17-2055-539A-7C31-91D77CA43925}"/>
              </a:ext>
            </a:extLst>
          </p:cNvPr>
          <p:cNvSpPr txBox="1"/>
          <p:nvPr/>
        </p:nvSpPr>
        <p:spPr>
          <a:xfrm>
            <a:off x="8148939" y="2339281"/>
            <a:ext cx="2901083" cy="677068"/>
          </a:xfrm>
          <a:prstGeom prst="rect">
            <a:avLst/>
          </a:prstGeom>
          <a:noFill/>
          <a:ln>
            <a:noFill/>
          </a:ln>
        </p:spPr>
        <p:txBody>
          <a:bodyPr spcFirstLastPara="1" wrap="square" lIns="121900" tIns="121900" rIns="121900" bIns="121900" anchor="t" anchorCtr="0">
            <a:spAutoFit/>
          </a:bodyPr>
          <a:lstStyle/>
          <a:p>
            <a:r>
              <a:rPr lang="en" sz="2800" b="1" dirty="0">
                <a:solidFill>
                  <a:srgbClr val="7030A0"/>
                </a:solidFill>
                <a:latin typeface="HelveticaNeue" panose="00000400000000000000" pitchFamily="2" charset="0"/>
                <a:ea typeface="Helvetica Neue"/>
                <a:cs typeface="Helvetica Neue"/>
                <a:sym typeface="Helvetica Neue"/>
              </a:rPr>
              <a:t>Coherent image</a:t>
            </a:r>
            <a:endParaRPr sz="2800" b="1" dirty="0">
              <a:solidFill>
                <a:srgbClr val="7030A0"/>
              </a:solidFill>
              <a:latin typeface="HelveticaNeue" panose="00000400000000000000" pitchFamily="2" charset="0"/>
              <a:ea typeface="Helvetica Neue"/>
              <a:cs typeface="Helvetica Neue"/>
              <a:sym typeface="Helvetica Neue"/>
            </a:endParaRPr>
          </a:p>
        </p:txBody>
      </p:sp>
      <p:pic>
        <p:nvPicPr>
          <p:cNvPr id="1026" name="Picture 2">
            <a:extLst>
              <a:ext uri="{FF2B5EF4-FFF2-40B4-BE49-F238E27FC236}">
                <a16:creationId xmlns:a16="http://schemas.microsoft.com/office/drawing/2014/main" id="{5648AB15-9448-237C-4AA8-205327E8F5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 b="-18"/>
          <a:stretch/>
        </p:blipFill>
        <p:spPr bwMode="auto">
          <a:xfrm>
            <a:off x="586161" y="3255834"/>
            <a:ext cx="4325464" cy="22037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landscape of a valley with mountains and clouds&#10;&#10;Description automatically generated">
            <a:extLst>
              <a:ext uri="{FF2B5EF4-FFF2-40B4-BE49-F238E27FC236}">
                <a16:creationId xmlns:a16="http://schemas.microsoft.com/office/drawing/2014/main" id="{2B538138-5514-476D-9A81-692369401017}"/>
              </a:ext>
            </a:extLst>
          </p:cNvPr>
          <p:cNvPicPr>
            <a:picLocks noChangeAspect="1"/>
          </p:cNvPicPr>
          <p:nvPr/>
        </p:nvPicPr>
        <p:blipFill>
          <a:blip r:embed="rId4"/>
          <a:stretch>
            <a:fillRect/>
          </a:stretch>
        </p:blipFill>
        <p:spPr>
          <a:xfrm>
            <a:off x="7546541" y="3297464"/>
            <a:ext cx="4240898" cy="2120450"/>
          </a:xfrm>
          <a:prstGeom prst="rect">
            <a:avLst/>
          </a:prstGeom>
        </p:spPr>
      </p:pic>
      <p:cxnSp>
        <p:nvCxnSpPr>
          <p:cNvPr id="12" name="Straight Arrow Connector 11">
            <a:extLst>
              <a:ext uri="{FF2B5EF4-FFF2-40B4-BE49-F238E27FC236}">
                <a16:creationId xmlns:a16="http://schemas.microsoft.com/office/drawing/2014/main" id="{620DFD79-90A1-CE30-25C2-3935717107B5}"/>
              </a:ext>
            </a:extLst>
          </p:cNvPr>
          <p:cNvCxnSpPr/>
          <p:nvPr/>
        </p:nvCxnSpPr>
        <p:spPr>
          <a:xfrm>
            <a:off x="5203371" y="4357689"/>
            <a:ext cx="1952172" cy="0"/>
          </a:xfrm>
          <a:prstGeom prst="straightConnector1">
            <a:avLst/>
          </a:prstGeom>
          <a:ln w="76200">
            <a:solidFill>
              <a:srgbClr val="004D80"/>
            </a:solidFill>
            <a:tailEnd type="triangle"/>
          </a:ln>
        </p:spPr>
        <p:style>
          <a:lnRef idx="1">
            <a:schemeClr val="accent1"/>
          </a:lnRef>
          <a:fillRef idx="0">
            <a:schemeClr val="accent1"/>
          </a:fillRef>
          <a:effectRef idx="0">
            <a:schemeClr val="accent1"/>
          </a:effectRef>
          <a:fontRef idx="minor">
            <a:schemeClr val="tx1"/>
          </a:fontRef>
        </p:style>
      </p:cxnSp>
      <p:sp>
        <p:nvSpPr>
          <p:cNvPr id="13" name="Google Shape;79;p17">
            <a:extLst>
              <a:ext uri="{FF2B5EF4-FFF2-40B4-BE49-F238E27FC236}">
                <a16:creationId xmlns:a16="http://schemas.microsoft.com/office/drawing/2014/main" id="{090A77CA-E59E-E270-82A4-B7F4D34B2817}"/>
              </a:ext>
            </a:extLst>
          </p:cNvPr>
          <p:cNvSpPr txBox="1"/>
          <p:nvPr/>
        </p:nvSpPr>
        <p:spPr>
          <a:xfrm>
            <a:off x="2774486" y="5873182"/>
            <a:ext cx="6809942"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Remember that we can do this in steps.</a:t>
            </a:r>
          </a:p>
        </p:txBody>
      </p:sp>
      <p:sp>
        <p:nvSpPr>
          <p:cNvPr id="2" name="Slide Number Placeholder 1">
            <a:extLst>
              <a:ext uri="{FF2B5EF4-FFF2-40B4-BE49-F238E27FC236}">
                <a16:creationId xmlns:a16="http://schemas.microsoft.com/office/drawing/2014/main" id="{ADAE47FB-5DB7-DA6F-62E2-1CD2BD779359}"/>
              </a:ext>
            </a:extLst>
          </p:cNvPr>
          <p:cNvSpPr>
            <a:spLocks noGrp="1"/>
          </p:cNvSpPr>
          <p:nvPr>
            <p:ph type="sldNum" sz="quarter" idx="12"/>
          </p:nvPr>
        </p:nvSpPr>
        <p:spPr/>
        <p:txBody>
          <a:bodyPr/>
          <a:lstStyle/>
          <a:p>
            <a:fld id="{DB3D1DDC-3BD2-964C-ABA5-B9BD7EA84B8A}" type="slidenum">
              <a:rPr lang="en-US" smtClean="0"/>
              <a:t>16</a:t>
            </a:fld>
            <a:endParaRPr lang="en-US"/>
          </a:p>
        </p:txBody>
      </p:sp>
    </p:spTree>
    <p:extLst>
      <p:ext uri="{BB962C8B-B14F-4D97-AF65-F5344CB8AC3E}">
        <p14:creationId xmlns:p14="http://schemas.microsoft.com/office/powerpoint/2010/main" val="29872047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ED8C633-DFB3-7C6F-1BC0-ABB30AE53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12192000" cy="113823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79;p17">
            <a:extLst>
              <a:ext uri="{FF2B5EF4-FFF2-40B4-BE49-F238E27FC236}">
                <a16:creationId xmlns:a16="http://schemas.microsoft.com/office/drawing/2014/main" id="{44D7120A-0893-53D8-78B6-FE574A8929D5}"/>
              </a:ext>
            </a:extLst>
          </p:cNvPr>
          <p:cNvSpPr txBox="1"/>
          <p:nvPr/>
        </p:nvSpPr>
        <p:spPr>
          <a:xfrm>
            <a:off x="2877898" y="1813136"/>
            <a:ext cx="6436199" cy="984845"/>
          </a:xfrm>
          <a:prstGeom prst="rect">
            <a:avLst/>
          </a:prstGeom>
          <a:noFill/>
          <a:ln>
            <a:noFill/>
          </a:ln>
        </p:spPr>
        <p:txBody>
          <a:bodyPr spcFirstLastPara="1" wrap="square" lIns="121900" tIns="121900" rIns="121900" bIns="121900" anchor="t" anchorCtr="0">
            <a:spAutoFit/>
          </a:bodyPr>
          <a:lstStyle/>
          <a:p>
            <a:r>
              <a:rPr lang="en" sz="2400" b="1" dirty="0">
                <a:solidFill>
                  <a:srgbClr val="004D80"/>
                </a:solidFill>
                <a:latin typeface="HelveticaNeue" panose="00000400000000000000" pitchFamily="2" charset="0"/>
                <a:ea typeface="Helvetica Neue"/>
                <a:cs typeface="Helvetica Neue"/>
                <a:sym typeface="Helvetica Neue"/>
              </a:rPr>
              <a:t>Let’s think about the reverse process from a </a:t>
            </a:r>
            <a:r>
              <a:rPr lang="en" sz="2400" b="1" dirty="0">
                <a:solidFill>
                  <a:srgbClr val="7030A0"/>
                </a:solidFill>
                <a:latin typeface="HelveticaNeue" panose="00000400000000000000" pitchFamily="2" charset="0"/>
                <a:ea typeface="Helvetica Neue"/>
                <a:cs typeface="Helvetica Neue"/>
                <a:sym typeface="Helvetica Neue"/>
              </a:rPr>
              <a:t>sample</a:t>
            </a:r>
            <a:r>
              <a:rPr lang="en" sz="2400" b="1" dirty="0">
                <a:solidFill>
                  <a:srgbClr val="004D80"/>
                </a:solidFill>
                <a:latin typeface="HelveticaNeue" panose="00000400000000000000" pitchFamily="2" charset="0"/>
                <a:ea typeface="Helvetica Neue"/>
                <a:cs typeface="Helvetica Neue"/>
                <a:sym typeface="Helvetica Neue"/>
              </a:rPr>
              <a:t> and generating each step.</a:t>
            </a:r>
            <a:endParaRPr sz="2400" b="1" dirty="0">
              <a:solidFill>
                <a:srgbClr val="004D80"/>
              </a:solidFill>
              <a:latin typeface="HelveticaNeue" panose="00000400000000000000" pitchFamily="2" charset="0"/>
              <a:ea typeface="Helvetica Neue"/>
              <a:cs typeface="Helvetica Neue"/>
              <a:sym typeface="Helvetica Neue"/>
            </a:endParaRPr>
          </a:p>
        </p:txBody>
      </p:sp>
      <p:sp>
        <p:nvSpPr>
          <p:cNvPr id="9" name="Google Shape;79;p17">
            <a:extLst>
              <a:ext uri="{FF2B5EF4-FFF2-40B4-BE49-F238E27FC236}">
                <a16:creationId xmlns:a16="http://schemas.microsoft.com/office/drawing/2014/main" id="{82118F4E-E93D-B515-9D12-BC051950ECB4}"/>
              </a:ext>
            </a:extLst>
          </p:cNvPr>
          <p:cNvSpPr txBox="1"/>
          <p:nvPr/>
        </p:nvSpPr>
        <p:spPr>
          <a:xfrm>
            <a:off x="2877899" y="4280565"/>
            <a:ext cx="6436199" cy="984845"/>
          </a:xfrm>
          <a:prstGeom prst="rect">
            <a:avLst/>
          </a:prstGeom>
          <a:noFill/>
          <a:ln>
            <a:noFill/>
          </a:ln>
        </p:spPr>
        <p:txBody>
          <a:bodyPr spcFirstLastPara="1" wrap="square" lIns="121900" tIns="121900" rIns="121900" bIns="121900" anchor="t" anchorCtr="0">
            <a:spAutoFit/>
          </a:bodyPr>
          <a:lstStyle/>
          <a:p>
            <a:r>
              <a:rPr lang="en" sz="2400" b="1" dirty="0">
                <a:solidFill>
                  <a:srgbClr val="004D80"/>
                </a:solidFill>
                <a:latin typeface="HelveticaNeue" panose="00000400000000000000" pitchFamily="2" charset="0"/>
                <a:ea typeface="Helvetica Neue"/>
                <a:cs typeface="Helvetica Neue"/>
                <a:sym typeface="Helvetica Neue"/>
              </a:rPr>
              <a:t>For math simplicity, RGB values [0,255] </a:t>
            </a:r>
            <a:r>
              <a:rPr lang="en" sz="2400" b="1" dirty="0">
                <a:solidFill>
                  <a:srgbClr val="004D80"/>
                </a:solidFill>
                <a:latin typeface="HelveticaNeue" panose="00000400000000000000" pitchFamily="2" charset="0"/>
                <a:ea typeface="Helvetica Neue"/>
                <a:cs typeface="Helvetica Neue"/>
                <a:sym typeface="Wingdings" pitchFamily="2" charset="2"/>
              </a:rPr>
              <a:t>will be mapped to [-1, 1].</a:t>
            </a:r>
            <a:endParaRPr sz="2400" b="1" dirty="0">
              <a:solidFill>
                <a:srgbClr val="004D80"/>
              </a:solidFill>
              <a:latin typeface="HelveticaNeue" panose="00000400000000000000" pitchFamily="2" charset="0"/>
              <a:ea typeface="Helvetica Neue"/>
              <a:cs typeface="Helvetica Neue"/>
              <a:sym typeface="Helvetica Neue"/>
            </a:endParaRPr>
          </a:p>
        </p:txBody>
      </p:sp>
      <p:sp>
        <p:nvSpPr>
          <p:cNvPr id="13" name="Google Shape;79;p17">
            <a:extLst>
              <a:ext uri="{FF2B5EF4-FFF2-40B4-BE49-F238E27FC236}">
                <a16:creationId xmlns:a16="http://schemas.microsoft.com/office/drawing/2014/main" id="{BA69FB2C-894D-0726-0F60-9BD64A64A6D1}"/>
              </a:ext>
            </a:extLst>
          </p:cNvPr>
          <p:cNvSpPr txBox="1"/>
          <p:nvPr/>
        </p:nvSpPr>
        <p:spPr>
          <a:xfrm>
            <a:off x="0" y="0"/>
            <a:ext cx="4164138"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Look like an image</a:t>
            </a:r>
            <a:endParaRPr sz="2800" b="1" dirty="0">
              <a:solidFill>
                <a:srgbClr val="004D80"/>
              </a:solidFill>
              <a:latin typeface="HelveticaNeue" panose="00000400000000000000" pitchFamily="2" charset="0"/>
              <a:ea typeface="Helvetica Neue"/>
              <a:cs typeface="Helvetica Neue"/>
              <a:sym typeface="Helvetica Neue"/>
            </a:endParaRPr>
          </a:p>
        </p:txBody>
      </p:sp>
      <p:sp>
        <p:nvSpPr>
          <p:cNvPr id="2" name="Slide Number Placeholder 1">
            <a:extLst>
              <a:ext uri="{FF2B5EF4-FFF2-40B4-BE49-F238E27FC236}">
                <a16:creationId xmlns:a16="http://schemas.microsoft.com/office/drawing/2014/main" id="{731D3297-6FD7-7A6E-3CBB-88DF0B3EE4C4}"/>
              </a:ext>
            </a:extLst>
          </p:cNvPr>
          <p:cNvSpPr>
            <a:spLocks noGrp="1"/>
          </p:cNvSpPr>
          <p:nvPr>
            <p:ph type="sldNum" sz="quarter" idx="12"/>
          </p:nvPr>
        </p:nvSpPr>
        <p:spPr/>
        <p:txBody>
          <a:bodyPr/>
          <a:lstStyle/>
          <a:p>
            <a:fld id="{DB3D1DDC-3BD2-964C-ABA5-B9BD7EA84B8A}" type="slidenum">
              <a:rPr lang="en-US" smtClean="0"/>
              <a:t>17</a:t>
            </a:fld>
            <a:endParaRPr lang="en-US"/>
          </a:p>
        </p:txBody>
      </p:sp>
    </p:spTree>
    <p:extLst>
      <p:ext uri="{BB962C8B-B14F-4D97-AF65-F5344CB8AC3E}">
        <p14:creationId xmlns:p14="http://schemas.microsoft.com/office/powerpoint/2010/main" val="28515344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8CCD8F-A314-98E3-E15F-F2B3CCC00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9088"/>
            <a:ext cx="12192000" cy="11382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B4500E7C-3378-9988-1B5E-E36427BA2AB7}"/>
              </a:ext>
            </a:extLst>
          </p:cNvPr>
          <p:cNvPicPr>
            <a:picLocks noChangeAspect="1"/>
          </p:cNvPicPr>
          <p:nvPr/>
        </p:nvPicPr>
        <p:blipFill>
          <a:blip r:embed="rId4"/>
          <a:stretch>
            <a:fillRect/>
          </a:stretch>
        </p:blipFill>
        <p:spPr>
          <a:xfrm>
            <a:off x="8178068" y="2867296"/>
            <a:ext cx="2044700" cy="1384300"/>
          </a:xfrm>
          <a:prstGeom prst="rect">
            <a:avLst/>
          </a:prstGeom>
        </p:spPr>
      </p:pic>
      <p:pic>
        <p:nvPicPr>
          <p:cNvPr id="21" name="Picture 20">
            <a:extLst>
              <a:ext uri="{FF2B5EF4-FFF2-40B4-BE49-F238E27FC236}">
                <a16:creationId xmlns:a16="http://schemas.microsoft.com/office/drawing/2014/main" id="{9378EA90-F75C-7C6C-77AB-563577E25006}"/>
              </a:ext>
            </a:extLst>
          </p:cNvPr>
          <p:cNvPicPr>
            <a:picLocks noChangeAspect="1"/>
          </p:cNvPicPr>
          <p:nvPr/>
        </p:nvPicPr>
        <p:blipFill>
          <a:blip r:embed="rId4"/>
          <a:stretch>
            <a:fillRect/>
          </a:stretch>
        </p:blipFill>
        <p:spPr>
          <a:xfrm>
            <a:off x="2063019" y="2821725"/>
            <a:ext cx="2044700" cy="1384300"/>
          </a:xfrm>
          <a:prstGeom prst="rect">
            <a:avLst/>
          </a:prstGeom>
        </p:spPr>
      </p:pic>
      <p:sp>
        <p:nvSpPr>
          <p:cNvPr id="7" name="TextBox 6">
            <a:extLst>
              <a:ext uri="{FF2B5EF4-FFF2-40B4-BE49-F238E27FC236}">
                <a16:creationId xmlns:a16="http://schemas.microsoft.com/office/drawing/2014/main" id="{71274992-0E21-FBC1-B47B-41259855A9C3}"/>
              </a:ext>
            </a:extLst>
          </p:cNvPr>
          <p:cNvSpPr txBox="1"/>
          <p:nvPr/>
        </p:nvSpPr>
        <p:spPr>
          <a:xfrm>
            <a:off x="2381280" y="2528534"/>
            <a:ext cx="7902091" cy="1231106"/>
          </a:xfrm>
          <a:prstGeom prst="rect">
            <a:avLst/>
          </a:prstGeom>
          <a:noFill/>
        </p:spPr>
        <p:txBody>
          <a:bodyPr wrap="square" lIns="0" tIns="0" rIns="0" bIns="0" rtlCol="0">
            <a:spAutoFit/>
          </a:bodyPr>
          <a:lstStyle/>
          <a:p>
            <a:r>
              <a:rPr lang="en-US" sz="8000" dirty="0">
                <a:solidFill>
                  <a:srgbClr val="7030A0"/>
                </a:solidFill>
              </a:rPr>
              <a:t>. . .                     . . .</a:t>
            </a:r>
            <a:r>
              <a:rPr lang="en-US" sz="8000" b="0" dirty="0">
                <a:solidFill>
                  <a:srgbClr val="7030A0"/>
                </a:solidFill>
              </a:rPr>
              <a:t> </a:t>
            </a:r>
          </a:p>
        </p:txBody>
      </p:sp>
      <p:pic>
        <p:nvPicPr>
          <p:cNvPr id="18" name="Picture 4" descr="Curved Arrow Images – Browse 322,966 Stock Photos, Vectors, and Video |  Adobe Stock">
            <a:extLst>
              <a:ext uri="{FF2B5EF4-FFF2-40B4-BE49-F238E27FC236}">
                <a16:creationId xmlns:a16="http://schemas.microsoft.com/office/drawing/2014/main" id="{498BD558-B901-E3C8-D85C-1C20B9BE3B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77" t="26892" r="-2540" b="32669"/>
          <a:stretch/>
        </p:blipFill>
        <p:spPr bwMode="auto">
          <a:xfrm flipV="1">
            <a:off x="5550405" y="2480953"/>
            <a:ext cx="1091189" cy="3781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1960C8D-B6A3-C8F3-CC5D-2CCA348721C0}"/>
                  </a:ext>
                </a:extLst>
              </p:cNvPr>
              <p:cNvSpPr txBox="1"/>
              <p:nvPr/>
            </p:nvSpPr>
            <p:spPr>
              <a:xfrm>
                <a:off x="890798"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0</m:t>
                          </m:r>
                        </m:sub>
                      </m:sSub>
                    </m:oMath>
                  </m:oMathPara>
                </a14:m>
                <a:endParaRPr lang="en-US"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3" name="TextBox 22">
                <a:extLst>
                  <a:ext uri="{FF2B5EF4-FFF2-40B4-BE49-F238E27FC236}">
                    <a16:creationId xmlns:a16="http://schemas.microsoft.com/office/drawing/2014/main" id="{B1960C8D-B6A3-C8F3-CC5D-2CCA348721C0}"/>
                  </a:ext>
                </a:extLst>
              </p:cNvPr>
              <p:cNvSpPr txBox="1">
                <a:spLocks noRot="1" noChangeAspect="1" noMove="1" noResize="1" noEditPoints="1" noAdjustHandles="1" noChangeArrowheads="1" noChangeShapeType="1" noTextEdit="1"/>
              </p:cNvSpPr>
              <p:nvPr/>
            </p:nvSpPr>
            <p:spPr>
              <a:xfrm>
                <a:off x="890798" y="2582089"/>
                <a:ext cx="281423" cy="276999"/>
              </a:xfrm>
              <a:prstGeom prst="rect">
                <a:avLst/>
              </a:prstGeom>
              <a:blipFill>
                <a:blip r:embed="rId6"/>
                <a:stretch>
                  <a:fillRect l="-13043" r="-43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ECD4C6D-325D-75C0-2DFC-ADB935ED94CB}"/>
                  </a:ext>
                </a:extLst>
              </p:cNvPr>
              <p:cNvSpPr txBox="1"/>
              <p:nvPr/>
            </p:nvSpPr>
            <p:spPr>
              <a:xfrm>
                <a:off x="11019779" y="2590296"/>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𝑇</m:t>
                          </m:r>
                        </m:sub>
                      </m:sSub>
                    </m:oMath>
                  </m:oMathPara>
                </a14:m>
                <a:endParaRPr lang="en-US"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6" name="TextBox 25">
                <a:extLst>
                  <a:ext uri="{FF2B5EF4-FFF2-40B4-BE49-F238E27FC236}">
                    <a16:creationId xmlns:a16="http://schemas.microsoft.com/office/drawing/2014/main" id="{AECD4C6D-325D-75C0-2DFC-ADB935ED94CB}"/>
                  </a:ext>
                </a:extLst>
              </p:cNvPr>
              <p:cNvSpPr txBox="1">
                <a:spLocks noRot="1" noChangeAspect="1" noMove="1" noResize="1" noEditPoints="1" noAdjustHandles="1" noChangeArrowheads="1" noChangeShapeType="1" noTextEdit="1"/>
              </p:cNvSpPr>
              <p:nvPr/>
            </p:nvSpPr>
            <p:spPr>
              <a:xfrm>
                <a:off x="11019779" y="2590296"/>
                <a:ext cx="281423" cy="276999"/>
              </a:xfrm>
              <a:prstGeom prst="rect">
                <a:avLst/>
              </a:prstGeom>
              <a:blipFill>
                <a:blip r:embed="rId7"/>
                <a:stretch>
                  <a:fillRect l="-13043" r="-8696"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D129E68-BE05-C732-6C01-739DD8E94B3D}"/>
                  </a:ext>
                </a:extLst>
              </p:cNvPr>
              <p:cNvSpPr txBox="1"/>
              <p:nvPr/>
            </p:nvSpPr>
            <p:spPr>
              <a:xfrm>
                <a:off x="5648271" y="2133753"/>
                <a:ext cx="895456" cy="276999"/>
              </a:xfrm>
              <a:prstGeom prst="rect">
                <a:avLst/>
              </a:prstGeom>
              <a:noFill/>
            </p:spPr>
            <p:txBody>
              <a:bodyPr wrap="square" lIns="0" tIns="0" rIns="0" bIns="0" rtlCol="0">
                <a:spAutoFit/>
              </a:bodyPr>
              <a:lstStyle/>
              <a:p>
                <a14:m>
                  <m:oMath xmlns:m="http://schemas.openxmlformats.org/officeDocument/2006/math">
                    <m:sSub>
                      <m:sSubPr>
                        <m:ctrlPr>
                          <a:rPr lang="en-US" i="1" smtClean="0">
                            <a:solidFill>
                              <a:srgbClr val="006B64"/>
                            </a:solidFill>
                            <a:latin typeface="Cambria Math" panose="02040503050406030204" pitchFamily="18" charset="0"/>
                          </a:rPr>
                        </m:ctrlPr>
                      </m:sSubPr>
                      <m:e>
                        <m:r>
                          <a:rPr lang="en-US" b="0" i="1" smtClean="0">
                            <a:solidFill>
                              <a:srgbClr val="006B64"/>
                            </a:solidFill>
                            <a:latin typeface="Cambria Math" panose="02040503050406030204" pitchFamily="18" charset="0"/>
                          </a:rPr>
                          <m:t>𝛽</m:t>
                        </m:r>
                      </m:e>
                      <m:sub>
                        <m:r>
                          <a:rPr lang="en-US" b="0" i="1" smtClean="0">
                            <a:solidFill>
                              <a:srgbClr val="006B64"/>
                            </a:solidFill>
                            <a:latin typeface="Cambria Math" panose="02040503050406030204" pitchFamily="18" charset="0"/>
                          </a:rPr>
                          <m:t>𝑡</m:t>
                        </m:r>
                      </m:sub>
                    </m:sSub>
                  </m:oMath>
                </a14:m>
                <a:r>
                  <a:rPr lang="en-US"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 noise</a:t>
                </a:r>
              </a:p>
            </p:txBody>
          </p:sp>
        </mc:Choice>
        <mc:Fallback xmlns="">
          <p:sp>
            <p:nvSpPr>
              <p:cNvPr id="28" name="TextBox 27">
                <a:extLst>
                  <a:ext uri="{FF2B5EF4-FFF2-40B4-BE49-F238E27FC236}">
                    <a16:creationId xmlns:a16="http://schemas.microsoft.com/office/drawing/2014/main" id="{CD129E68-BE05-C732-6C01-739DD8E94B3D}"/>
                  </a:ext>
                </a:extLst>
              </p:cNvPr>
              <p:cNvSpPr txBox="1">
                <a:spLocks noRot="1" noChangeAspect="1" noMove="1" noResize="1" noEditPoints="1" noAdjustHandles="1" noChangeArrowheads="1" noChangeShapeType="1" noTextEdit="1"/>
              </p:cNvSpPr>
              <p:nvPr/>
            </p:nvSpPr>
            <p:spPr>
              <a:xfrm>
                <a:off x="5648271" y="2133753"/>
                <a:ext cx="895456" cy="276999"/>
              </a:xfrm>
              <a:prstGeom prst="rect">
                <a:avLst/>
              </a:prstGeom>
              <a:blipFill>
                <a:blip r:embed="rId8"/>
                <a:stretch>
                  <a:fillRect l="-12500" t="-27273" r="-6944" b="-54545"/>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A2CC363F-C582-AC77-9C01-528C530F2FA6}"/>
              </a:ext>
            </a:extLst>
          </p:cNvPr>
          <p:cNvSpPr txBox="1"/>
          <p:nvPr/>
        </p:nvSpPr>
        <p:spPr>
          <a:xfrm>
            <a:off x="2569029" y="1301514"/>
            <a:ext cx="8450750" cy="276999"/>
          </a:xfrm>
          <a:prstGeom prst="rect">
            <a:avLst/>
          </a:prstGeom>
          <a:noFill/>
        </p:spPr>
        <p:txBody>
          <a:bodyPr wrap="square" lIns="0" tIns="0" rIns="0" bIns="0"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We are using simplified notation that may not reflect what is used elsewhere.</a:t>
            </a:r>
          </a:p>
        </p:txBody>
      </p:sp>
      <p:pic>
        <p:nvPicPr>
          <p:cNvPr id="4" name="Picture 3">
            <a:extLst>
              <a:ext uri="{FF2B5EF4-FFF2-40B4-BE49-F238E27FC236}">
                <a16:creationId xmlns:a16="http://schemas.microsoft.com/office/drawing/2014/main" id="{D489AA49-C2BB-635F-D117-767DF8FE4DAD}"/>
              </a:ext>
            </a:extLst>
          </p:cNvPr>
          <p:cNvPicPr>
            <a:picLocks noChangeAspect="1"/>
          </p:cNvPicPr>
          <p:nvPr/>
        </p:nvPicPr>
        <p:blipFill>
          <a:blip r:embed="rId9"/>
          <a:stretch>
            <a:fillRect/>
          </a:stretch>
        </p:blipFill>
        <p:spPr>
          <a:xfrm>
            <a:off x="2381280" y="4345796"/>
            <a:ext cx="2936936" cy="2310880"/>
          </a:xfrm>
          <a:prstGeom prst="rect">
            <a:avLst/>
          </a:prstGeom>
        </p:spPr>
      </p:pic>
      <p:sp>
        <p:nvSpPr>
          <p:cNvPr id="3" name="TextBox 2">
            <a:extLst>
              <a:ext uri="{FF2B5EF4-FFF2-40B4-BE49-F238E27FC236}">
                <a16:creationId xmlns:a16="http://schemas.microsoft.com/office/drawing/2014/main" id="{79B45432-6E66-F83D-9DA1-DD097BD77437}"/>
              </a:ext>
            </a:extLst>
          </p:cNvPr>
          <p:cNvSpPr txBox="1"/>
          <p:nvPr/>
        </p:nvSpPr>
        <p:spPr>
          <a:xfrm>
            <a:off x="2327028" y="4261979"/>
            <a:ext cx="2936936" cy="276999"/>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High density</a:t>
            </a:r>
            <a:r>
              <a:rPr lang="en-US"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 to </a:t>
            </a:r>
            <a:r>
              <a:rPr lang="en-US" b="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low density</a:t>
            </a:r>
          </a:p>
        </p:txBody>
      </p:sp>
      <p:cxnSp>
        <p:nvCxnSpPr>
          <p:cNvPr id="6" name="Straight Arrow Connector 5">
            <a:extLst>
              <a:ext uri="{FF2B5EF4-FFF2-40B4-BE49-F238E27FC236}">
                <a16:creationId xmlns:a16="http://schemas.microsoft.com/office/drawing/2014/main" id="{D5CE316C-CC38-A39A-351B-A5CEE6C18CB2}"/>
              </a:ext>
            </a:extLst>
          </p:cNvPr>
          <p:cNvCxnSpPr>
            <a:cxnSpLocks/>
          </p:cNvCxnSpPr>
          <p:nvPr/>
        </p:nvCxnSpPr>
        <p:spPr>
          <a:xfrm flipV="1">
            <a:off x="3773714" y="5167086"/>
            <a:ext cx="390424" cy="72571"/>
          </a:xfrm>
          <a:prstGeom prst="straightConnector1">
            <a:avLst/>
          </a:prstGeom>
          <a:ln w="12700">
            <a:solidFill>
              <a:srgbClr val="006B64"/>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84C83FD-E1A0-4100-58CF-610039424D2E}"/>
              </a:ext>
            </a:extLst>
          </p:cNvPr>
          <p:cNvCxnSpPr>
            <a:cxnSpLocks/>
          </p:cNvCxnSpPr>
          <p:nvPr/>
        </p:nvCxnSpPr>
        <p:spPr>
          <a:xfrm flipV="1">
            <a:off x="4164138" y="4990362"/>
            <a:ext cx="175633" cy="176724"/>
          </a:xfrm>
          <a:prstGeom prst="straightConnector1">
            <a:avLst/>
          </a:prstGeom>
          <a:ln w="12700">
            <a:solidFill>
              <a:srgbClr val="006B6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3FA9662-475E-007A-6DC0-6A0C03174076}"/>
              </a:ext>
            </a:extLst>
          </p:cNvPr>
          <p:cNvCxnSpPr>
            <a:cxnSpLocks/>
          </p:cNvCxnSpPr>
          <p:nvPr/>
        </p:nvCxnSpPr>
        <p:spPr>
          <a:xfrm flipV="1">
            <a:off x="4339771" y="4832115"/>
            <a:ext cx="401406" cy="165362"/>
          </a:xfrm>
          <a:prstGeom prst="straightConnector1">
            <a:avLst/>
          </a:prstGeom>
          <a:ln w="12700">
            <a:solidFill>
              <a:srgbClr val="006B6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7811C25-61F0-CFDE-5D23-98A141A6C45B}"/>
              </a:ext>
            </a:extLst>
          </p:cNvPr>
          <p:cNvSpPr txBox="1"/>
          <p:nvPr/>
        </p:nvSpPr>
        <p:spPr>
          <a:xfrm>
            <a:off x="5331557" y="4830973"/>
            <a:ext cx="2275636" cy="276999"/>
          </a:xfrm>
          <a:prstGeom prst="rect">
            <a:avLst/>
          </a:prstGeom>
          <a:noFill/>
        </p:spPr>
        <p:txBody>
          <a:bodyPr wrap="square" lIns="0" tIns="0" rIns="0" bIns="0"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gives us the name of </a:t>
            </a:r>
          </a:p>
        </p:txBody>
      </p:sp>
      <p:sp>
        <p:nvSpPr>
          <p:cNvPr id="17" name="TextBox 16">
            <a:extLst>
              <a:ext uri="{FF2B5EF4-FFF2-40B4-BE49-F238E27FC236}">
                <a16:creationId xmlns:a16="http://schemas.microsoft.com/office/drawing/2014/main" id="{A439C0E4-9C90-F067-59C2-7B2D1E61D60D}"/>
              </a:ext>
            </a:extLst>
          </p:cNvPr>
          <p:cNvSpPr txBox="1"/>
          <p:nvPr/>
        </p:nvSpPr>
        <p:spPr>
          <a:xfrm>
            <a:off x="2940392" y="6462350"/>
            <a:ext cx="1062989" cy="276999"/>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Samples</a:t>
            </a:r>
            <a:endParaRPr lang="en-US" b="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TextBox 18">
            <a:extLst>
              <a:ext uri="{FF2B5EF4-FFF2-40B4-BE49-F238E27FC236}">
                <a16:creationId xmlns:a16="http://schemas.microsoft.com/office/drawing/2014/main" id="{DB8B49F2-3FAA-180E-3249-C96F5FA709EF}"/>
              </a:ext>
            </a:extLst>
          </p:cNvPr>
          <p:cNvSpPr txBox="1"/>
          <p:nvPr/>
        </p:nvSpPr>
        <p:spPr>
          <a:xfrm>
            <a:off x="7276707" y="5501236"/>
            <a:ext cx="2743200" cy="369332"/>
          </a:xfrm>
          <a:prstGeom prst="rect">
            <a:avLst/>
          </a:prstGeom>
          <a:noFill/>
        </p:spPr>
        <p:txBody>
          <a:bodyPr wrap="square" lIns="0" tIns="0" rIns="0" bIns="0"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Forward Diffusion</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0C97F1A-39A9-939B-C11B-06D7F701B523}"/>
                  </a:ext>
                </a:extLst>
              </p:cNvPr>
              <p:cNvSpPr txBox="1"/>
              <p:nvPr/>
            </p:nvSpPr>
            <p:spPr>
              <a:xfrm>
                <a:off x="4998517"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sub>
                      </m:sSub>
                    </m:oMath>
                  </m:oMathPara>
                </a14:m>
                <a:endParaRPr lang="en-US"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4" name="TextBox 23">
                <a:extLst>
                  <a:ext uri="{FF2B5EF4-FFF2-40B4-BE49-F238E27FC236}">
                    <a16:creationId xmlns:a16="http://schemas.microsoft.com/office/drawing/2014/main" id="{40C97F1A-39A9-939B-C11B-06D7F701B523}"/>
                  </a:ext>
                </a:extLst>
              </p:cNvPr>
              <p:cNvSpPr txBox="1">
                <a:spLocks noRot="1" noChangeAspect="1" noMove="1" noResize="1" noEditPoints="1" noAdjustHandles="1" noChangeArrowheads="1" noChangeShapeType="1" noTextEdit="1"/>
              </p:cNvSpPr>
              <p:nvPr/>
            </p:nvSpPr>
            <p:spPr>
              <a:xfrm>
                <a:off x="4998517" y="2582089"/>
                <a:ext cx="281423" cy="276999"/>
              </a:xfrm>
              <a:prstGeom prst="rect">
                <a:avLst/>
              </a:prstGeom>
              <a:blipFill>
                <a:blip r:embed="rId10"/>
                <a:stretch>
                  <a:fillRect l="-8696" r="-43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1C0FA07-9DB0-8630-A882-F2FBA188A825}"/>
                  </a:ext>
                </a:extLst>
              </p:cNvPr>
              <p:cNvSpPr txBox="1"/>
              <p:nvPr/>
            </p:nvSpPr>
            <p:spPr>
              <a:xfrm>
                <a:off x="6912059" y="2590297"/>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r>
                            <a:rPr lang="en-US" b="0" i="1" smtClean="0">
                              <a:solidFill>
                                <a:srgbClr val="7030A0"/>
                              </a:solidFill>
                              <a:latin typeface="Cambria Math" panose="02040503050406030204" pitchFamily="18" charset="0"/>
                            </a:rPr>
                            <m:t>+1</m:t>
                          </m:r>
                        </m:sub>
                      </m:sSub>
                    </m:oMath>
                  </m:oMathPara>
                </a14:m>
                <a:endParaRPr lang="en-US"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5" name="TextBox 24">
                <a:extLst>
                  <a:ext uri="{FF2B5EF4-FFF2-40B4-BE49-F238E27FC236}">
                    <a16:creationId xmlns:a16="http://schemas.microsoft.com/office/drawing/2014/main" id="{91C0FA07-9DB0-8630-A882-F2FBA188A825}"/>
                  </a:ext>
                </a:extLst>
              </p:cNvPr>
              <p:cNvSpPr txBox="1">
                <a:spLocks noRot="1" noChangeAspect="1" noMove="1" noResize="1" noEditPoints="1" noAdjustHandles="1" noChangeArrowheads="1" noChangeShapeType="1" noTextEdit="1"/>
              </p:cNvSpPr>
              <p:nvPr/>
            </p:nvSpPr>
            <p:spPr>
              <a:xfrm>
                <a:off x="6912059" y="2590297"/>
                <a:ext cx="281423" cy="276999"/>
              </a:xfrm>
              <a:prstGeom prst="rect">
                <a:avLst/>
              </a:prstGeom>
              <a:blipFill>
                <a:blip r:embed="rId11"/>
                <a:stretch>
                  <a:fillRect l="-21739" r="-65217" b="-18182"/>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9825646E-6378-F92C-1247-5635039EB6D4}"/>
              </a:ext>
            </a:extLst>
          </p:cNvPr>
          <p:cNvSpPr>
            <a:spLocks noGrp="1"/>
          </p:cNvSpPr>
          <p:nvPr>
            <p:ph type="sldNum" sz="quarter" idx="12"/>
          </p:nvPr>
        </p:nvSpPr>
        <p:spPr/>
        <p:txBody>
          <a:bodyPr/>
          <a:lstStyle/>
          <a:p>
            <a:fld id="{DB3D1DDC-3BD2-964C-ABA5-B9BD7EA84B8A}" type="slidenum">
              <a:rPr lang="en-US" smtClean="0"/>
              <a:t>18</a:t>
            </a:fld>
            <a:endParaRPr lang="en-US"/>
          </a:p>
        </p:txBody>
      </p:sp>
      <p:sp>
        <p:nvSpPr>
          <p:cNvPr id="5" name="Google Shape;79;p17">
            <a:extLst>
              <a:ext uri="{FF2B5EF4-FFF2-40B4-BE49-F238E27FC236}">
                <a16:creationId xmlns:a16="http://schemas.microsoft.com/office/drawing/2014/main" id="{EA7BDBC7-C31D-ED89-6016-E8677459B65E}"/>
              </a:ext>
            </a:extLst>
          </p:cNvPr>
          <p:cNvSpPr txBox="1"/>
          <p:nvPr/>
        </p:nvSpPr>
        <p:spPr>
          <a:xfrm>
            <a:off x="0" y="0"/>
            <a:ext cx="4164138"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Look like an image</a:t>
            </a:r>
            <a:endParaRPr sz="2800" b="1" dirty="0">
              <a:solidFill>
                <a:srgbClr val="004D80"/>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1019267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6" grpId="0"/>
      <p:bldP spid="28" grpId="0"/>
      <p:bldP spid="31" grpId="0"/>
      <p:bldP spid="3" grpId="0"/>
      <p:bldP spid="15" grpId="0"/>
      <p:bldP spid="17" grpId="0"/>
      <p:bldP spid="19"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8CCD8F-A314-98E3-E15F-F2B3CCC00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9088"/>
            <a:ext cx="12192000" cy="11382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378EA90-F75C-7C6C-77AB-563577E25006}"/>
              </a:ext>
            </a:extLst>
          </p:cNvPr>
          <p:cNvPicPr>
            <a:picLocks noChangeAspect="1"/>
          </p:cNvPicPr>
          <p:nvPr/>
        </p:nvPicPr>
        <p:blipFill>
          <a:blip r:embed="rId4"/>
          <a:stretch>
            <a:fillRect/>
          </a:stretch>
        </p:blipFill>
        <p:spPr>
          <a:xfrm>
            <a:off x="2063019" y="2821725"/>
            <a:ext cx="2044700" cy="1384300"/>
          </a:xfrm>
          <a:prstGeom prst="rect">
            <a:avLst/>
          </a:prstGeom>
        </p:spPr>
      </p:pic>
      <p:pic>
        <p:nvPicPr>
          <p:cNvPr id="22" name="Picture 21">
            <a:extLst>
              <a:ext uri="{FF2B5EF4-FFF2-40B4-BE49-F238E27FC236}">
                <a16:creationId xmlns:a16="http://schemas.microsoft.com/office/drawing/2014/main" id="{B4500E7C-3378-9988-1B5E-E36427BA2AB7}"/>
              </a:ext>
            </a:extLst>
          </p:cNvPr>
          <p:cNvPicPr>
            <a:picLocks noChangeAspect="1"/>
          </p:cNvPicPr>
          <p:nvPr/>
        </p:nvPicPr>
        <p:blipFill>
          <a:blip r:embed="rId4"/>
          <a:stretch>
            <a:fillRect/>
          </a:stretch>
        </p:blipFill>
        <p:spPr>
          <a:xfrm>
            <a:off x="8178068" y="2867296"/>
            <a:ext cx="2044700" cy="1384300"/>
          </a:xfrm>
          <a:prstGeom prst="rect">
            <a:avLst/>
          </a:prstGeom>
        </p:spPr>
      </p:pic>
      <p:sp>
        <p:nvSpPr>
          <p:cNvPr id="2" name="Slide Number Placeholder 1">
            <a:extLst>
              <a:ext uri="{FF2B5EF4-FFF2-40B4-BE49-F238E27FC236}">
                <a16:creationId xmlns:a16="http://schemas.microsoft.com/office/drawing/2014/main" id="{9825646E-6378-F92C-1247-5635039EB6D4}"/>
              </a:ext>
            </a:extLst>
          </p:cNvPr>
          <p:cNvSpPr>
            <a:spLocks noGrp="1"/>
          </p:cNvSpPr>
          <p:nvPr>
            <p:ph type="sldNum" sz="quarter" idx="12"/>
          </p:nvPr>
        </p:nvSpPr>
        <p:spPr/>
        <p:txBody>
          <a:bodyPr/>
          <a:lstStyle/>
          <a:p>
            <a:fld id="{DB3D1DDC-3BD2-964C-ABA5-B9BD7EA84B8A}" type="slidenum">
              <a:rPr lang="en-US" smtClean="0"/>
              <a:t>19</a:t>
            </a:fld>
            <a:endParaRPr lang="en-US" dirty="0"/>
          </a:p>
        </p:txBody>
      </p:sp>
      <p:pic>
        <p:nvPicPr>
          <p:cNvPr id="5" name="Picture 4">
            <a:extLst>
              <a:ext uri="{FF2B5EF4-FFF2-40B4-BE49-F238E27FC236}">
                <a16:creationId xmlns:a16="http://schemas.microsoft.com/office/drawing/2014/main" id="{DDBF79A4-1C96-21E5-8B36-DAF553AF20CA}"/>
              </a:ext>
            </a:extLst>
          </p:cNvPr>
          <p:cNvPicPr>
            <a:picLocks noChangeAspect="1"/>
          </p:cNvPicPr>
          <p:nvPr/>
        </p:nvPicPr>
        <p:blipFill>
          <a:blip r:embed="rId5"/>
          <a:stretch>
            <a:fillRect/>
          </a:stretch>
        </p:blipFill>
        <p:spPr>
          <a:xfrm>
            <a:off x="105770" y="4195415"/>
            <a:ext cx="1863462" cy="1863462"/>
          </a:xfrm>
          <a:prstGeom prst="rect">
            <a:avLst/>
          </a:prstGeom>
        </p:spPr>
      </p:pic>
      <p:pic>
        <p:nvPicPr>
          <p:cNvPr id="11" name="Picture 10">
            <a:extLst>
              <a:ext uri="{FF2B5EF4-FFF2-40B4-BE49-F238E27FC236}">
                <a16:creationId xmlns:a16="http://schemas.microsoft.com/office/drawing/2014/main" id="{62D1F356-6B85-4CC4-7E75-FC2B183F4E52}"/>
              </a:ext>
            </a:extLst>
          </p:cNvPr>
          <p:cNvPicPr>
            <a:picLocks noChangeAspect="1"/>
          </p:cNvPicPr>
          <p:nvPr/>
        </p:nvPicPr>
        <p:blipFill>
          <a:blip r:embed="rId6"/>
          <a:stretch>
            <a:fillRect/>
          </a:stretch>
        </p:blipFill>
        <p:spPr>
          <a:xfrm>
            <a:off x="4160604" y="4206025"/>
            <a:ext cx="1863462" cy="1860785"/>
          </a:xfrm>
          <a:prstGeom prst="rect">
            <a:avLst/>
          </a:prstGeom>
        </p:spPr>
      </p:pic>
      <p:pic>
        <p:nvPicPr>
          <p:cNvPr id="12" name="Picture 11">
            <a:extLst>
              <a:ext uri="{FF2B5EF4-FFF2-40B4-BE49-F238E27FC236}">
                <a16:creationId xmlns:a16="http://schemas.microsoft.com/office/drawing/2014/main" id="{BCA654DF-573F-B893-B2F2-5AFA1A89945F}"/>
              </a:ext>
            </a:extLst>
          </p:cNvPr>
          <p:cNvPicPr>
            <a:picLocks noChangeAspect="1"/>
          </p:cNvPicPr>
          <p:nvPr/>
        </p:nvPicPr>
        <p:blipFill>
          <a:blip r:embed="rId7"/>
          <a:stretch>
            <a:fillRect/>
          </a:stretch>
        </p:blipFill>
        <p:spPr>
          <a:xfrm>
            <a:off x="6208836" y="4206025"/>
            <a:ext cx="1863462" cy="1866139"/>
          </a:xfrm>
          <a:prstGeom prst="rect">
            <a:avLst/>
          </a:prstGeom>
        </p:spPr>
      </p:pic>
      <p:pic>
        <p:nvPicPr>
          <p:cNvPr id="14" name="Picture 13">
            <a:extLst>
              <a:ext uri="{FF2B5EF4-FFF2-40B4-BE49-F238E27FC236}">
                <a16:creationId xmlns:a16="http://schemas.microsoft.com/office/drawing/2014/main" id="{5F56B0D8-DBEB-1041-C73E-0808B53D3672}"/>
              </a:ext>
            </a:extLst>
          </p:cNvPr>
          <p:cNvPicPr>
            <a:picLocks noChangeAspect="1"/>
          </p:cNvPicPr>
          <p:nvPr/>
        </p:nvPicPr>
        <p:blipFill>
          <a:blip r:embed="rId8"/>
          <a:stretch>
            <a:fillRect/>
          </a:stretch>
        </p:blipFill>
        <p:spPr>
          <a:xfrm>
            <a:off x="10222768" y="4195415"/>
            <a:ext cx="1863462" cy="1860789"/>
          </a:xfrm>
          <a:prstGeom prst="rect">
            <a:avLst/>
          </a:prstGeom>
        </p:spPr>
      </p:pic>
      <p:pic>
        <p:nvPicPr>
          <p:cNvPr id="29" name="Picture 28">
            <a:extLst>
              <a:ext uri="{FF2B5EF4-FFF2-40B4-BE49-F238E27FC236}">
                <a16:creationId xmlns:a16="http://schemas.microsoft.com/office/drawing/2014/main" id="{B893AB16-828E-E890-E93F-9E3D705087C0}"/>
              </a:ext>
            </a:extLst>
          </p:cNvPr>
          <p:cNvPicPr>
            <a:picLocks noChangeAspect="1"/>
          </p:cNvPicPr>
          <p:nvPr/>
        </p:nvPicPr>
        <p:blipFill>
          <a:blip r:embed="rId9"/>
          <a:stretch>
            <a:fillRect/>
          </a:stretch>
        </p:blipFill>
        <p:spPr>
          <a:xfrm>
            <a:off x="105770" y="1159660"/>
            <a:ext cx="1863462" cy="1473553"/>
          </a:xfrm>
          <a:prstGeom prst="rect">
            <a:avLst/>
          </a:prstGeom>
        </p:spPr>
      </p:pic>
      <p:pic>
        <p:nvPicPr>
          <p:cNvPr id="30" name="Picture 29">
            <a:extLst>
              <a:ext uri="{FF2B5EF4-FFF2-40B4-BE49-F238E27FC236}">
                <a16:creationId xmlns:a16="http://schemas.microsoft.com/office/drawing/2014/main" id="{64CA2453-533B-97E4-C0AB-8BD0774E01DB}"/>
              </a:ext>
            </a:extLst>
          </p:cNvPr>
          <p:cNvPicPr>
            <a:picLocks noChangeAspect="1"/>
          </p:cNvPicPr>
          <p:nvPr/>
        </p:nvPicPr>
        <p:blipFill>
          <a:blip r:embed="rId10"/>
          <a:stretch>
            <a:fillRect/>
          </a:stretch>
        </p:blipFill>
        <p:spPr>
          <a:xfrm>
            <a:off x="4107719" y="1159660"/>
            <a:ext cx="1858883" cy="1476990"/>
          </a:xfrm>
          <a:prstGeom prst="rect">
            <a:avLst/>
          </a:prstGeom>
        </p:spPr>
      </p:pic>
      <p:pic>
        <p:nvPicPr>
          <p:cNvPr id="33" name="Picture 32">
            <a:extLst>
              <a:ext uri="{FF2B5EF4-FFF2-40B4-BE49-F238E27FC236}">
                <a16:creationId xmlns:a16="http://schemas.microsoft.com/office/drawing/2014/main" id="{979A9190-41E6-25FA-A0C8-F0F74E7F33B4}"/>
              </a:ext>
            </a:extLst>
          </p:cNvPr>
          <p:cNvPicPr>
            <a:picLocks noChangeAspect="1"/>
          </p:cNvPicPr>
          <p:nvPr/>
        </p:nvPicPr>
        <p:blipFill>
          <a:blip r:embed="rId11"/>
          <a:stretch>
            <a:fillRect/>
          </a:stretch>
        </p:blipFill>
        <p:spPr>
          <a:xfrm>
            <a:off x="6180108" y="1155986"/>
            <a:ext cx="1858883" cy="1479002"/>
          </a:xfrm>
          <a:prstGeom prst="rect">
            <a:avLst/>
          </a:prstGeom>
        </p:spPr>
      </p:pic>
      <p:pic>
        <p:nvPicPr>
          <p:cNvPr id="34" name="Picture 33">
            <a:extLst>
              <a:ext uri="{FF2B5EF4-FFF2-40B4-BE49-F238E27FC236}">
                <a16:creationId xmlns:a16="http://schemas.microsoft.com/office/drawing/2014/main" id="{0B75FD83-7DAC-266C-FCB2-7D865D804498}"/>
              </a:ext>
            </a:extLst>
          </p:cNvPr>
          <p:cNvPicPr>
            <a:picLocks noChangeAspect="1"/>
          </p:cNvPicPr>
          <p:nvPr/>
        </p:nvPicPr>
        <p:blipFill>
          <a:blip r:embed="rId12"/>
          <a:stretch>
            <a:fillRect/>
          </a:stretch>
        </p:blipFill>
        <p:spPr>
          <a:xfrm>
            <a:off x="10222000" y="1155986"/>
            <a:ext cx="1863067" cy="1479003"/>
          </a:xfrm>
          <a:prstGeom prst="rect">
            <a:avLst/>
          </a:prstGeom>
        </p:spPr>
      </p:pic>
      <p:sp>
        <p:nvSpPr>
          <p:cNvPr id="38" name="TextBox 37">
            <a:extLst>
              <a:ext uri="{FF2B5EF4-FFF2-40B4-BE49-F238E27FC236}">
                <a16:creationId xmlns:a16="http://schemas.microsoft.com/office/drawing/2014/main" id="{16D59163-BDC6-13DA-DC5B-5228AD0F9BBC}"/>
              </a:ext>
            </a:extLst>
          </p:cNvPr>
          <p:cNvSpPr txBox="1"/>
          <p:nvPr/>
        </p:nvSpPr>
        <p:spPr>
          <a:xfrm>
            <a:off x="3044370" y="6249545"/>
            <a:ext cx="7177630" cy="276999"/>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Each step is not a specific image, but is a probability distribution.</a:t>
            </a:r>
          </a:p>
        </p:txBody>
      </p:sp>
      <p:sp>
        <p:nvSpPr>
          <p:cNvPr id="3" name="Google Shape;79;p17">
            <a:extLst>
              <a:ext uri="{FF2B5EF4-FFF2-40B4-BE49-F238E27FC236}">
                <a16:creationId xmlns:a16="http://schemas.microsoft.com/office/drawing/2014/main" id="{CDBD87E5-BC02-373D-D774-EB99EF969A81}"/>
              </a:ext>
            </a:extLst>
          </p:cNvPr>
          <p:cNvSpPr txBox="1"/>
          <p:nvPr/>
        </p:nvSpPr>
        <p:spPr>
          <a:xfrm>
            <a:off x="0" y="0"/>
            <a:ext cx="4164138"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Look like an image</a:t>
            </a:r>
            <a:endParaRPr sz="2800" b="1" dirty="0">
              <a:solidFill>
                <a:srgbClr val="004D80"/>
              </a:solidFill>
              <a:latin typeface="HelveticaNeue" panose="00000400000000000000" pitchFamily="2" charset="0"/>
              <a:ea typeface="Helvetica Neue"/>
              <a:cs typeface="Helvetica Neue"/>
              <a:sym typeface="Helvetica Neue"/>
            </a:endParaRPr>
          </a:p>
        </p:txBody>
      </p:sp>
      <p:sp>
        <p:nvSpPr>
          <p:cNvPr id="4" name="TextBox 3">
            <a:extLst>
              <a:ext uri="{FF2B5EF4-FFF2-40B4-BE49-F238E27FC236}">
                <a16:creationId xmlns:a16="http://schemas.microsoft.com/office/drawing/2014/main" id="{B91204A1-5347-BB31-22A9-13C50E5FE509}"/>
              </a:ext>
            </a:extLst>
          </p:cNvPr>
          <p:cNvSpPr txBox="1"/>
          <p:nvPr/>
        </p:nvSpPr>
        <p:spPr>
          <a:xfrm>
            <a:off x="342169" y="614457"/>
            <a:ext cx="2743200" cy="369332"/>
          </a:xfrm>
          <a:prstGeom prst="rect">
            <a:avLst/>
          </a:prstGeom>
          <a:noFill/>
        </p:spPr>
        <p:txBody>
          <a:bodyPr wrap="square" lIns="0" tIns="0" rIns="0" bIns="0"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Forward Diffusion</a:t>
            </a:r>
          </a:p>
        </p:txBody>
      </p:sp>
    </p:spTree>
    <p:extLst>
      <p:ext uri="{BB962C8B-B14F-4D97-AF65-F5344CB8AC3E}">
        <p14:creationId xmlns:p14="http://schemas.microsoft.com/office/powerpoint/2010/main" val="30422218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p:nvPr/>
        </p:nvSpPr>
        <p:spPr>
          <a:xfrm>
            <a:off x="389730" y="1609058"/>
            <a:ext cx="11896743" cy="923289"/>
          </a:xfrm>
          <a:prstGeom prst="rect">
            <a:avLst/>
          </a:prstGeom>
          <a:noFill/>
          <a:ln>
            <a:noFill/>
          </a:ln>
        </p:spPr>
        <p:txBody>
          <a:bodyPr spcFirstLastPara="1" wrap="square" lIns="121900" tIns="121900" rIns="121900" bIns="121900" anchor="t" anchorCtr="0">
            <a:spAutoFit/>
          </a:bodyPr>
          <a:lstStyle/>
          <a:p>
            <a:r>
              <a:rPr lang="en" sz="4400" b="1" dirty="0">
                <a:solidFill>
                  <a:srgbClr val="006C65"/>
                </a:solidFill>
                <a:latin typeface="HelveticaNeue" panose="00000400000000000000" pitchFamily="2" charset="0"/>
                <a:ea typeface="Helvetica Neue"/>
                <a:cs typeface="Helvetica Neue"/>
                <a:sym typeface="Helvetica Neue"/>
              </a:rPr>
              <a:t>So we learned about LLMs like </a:t>
            </a:r>
            <a:r>
              <a:rPr lang="en" sz="4400" b="1" dirty="0" err="1">
                <a:solidFill>
                  <a:srgbClr val="006C65"/>
                </a:solidFill>
                <a:latin typeface="HelveticaNeue" panose="00000400000000000000" pitchFamily="2" charset="0"/>
                <a:ea typeface="Helvetica Neue"/>
                <a:cs typeface="Helvetica Neue"/>
                <a:sym typeface="Helvetica Neue"/>
              </a:rPr>
              <a:t>ChatGPT</a:t>
            </a:r>
            <a:r>
              <a:rPr lang="en" sz="4400" b="1" dirty="0">
                <a:solidFill>
                  <a:srgbClr val="006C65"/>
                </a:solidFill>
                <a:latin typeface="HelveticaNeue" panose="00000400000000000000" pitchFamily="2" charset="0"/>
                <a:ea typeface="Helvetica Neue"/>
                <a:cs typeface="Helvetica Neue"/>
                <a:sym typeface="Helvetica Neue"/>
              </a:rPr>
              <a:t>.</a:t>
            </a:r>
            <a:endParaRPr sz="4400" b="1" dirty="0">
              <a:solidFill>
                <a:srgbClr val="006C65"/>
              </a:solidFill>
              <a:latin typeface="HelveticaNeue" panose="00000400000000000000" pitchFamily="2" charset="0"/>
              <a:ea typeface="Helvetica Neue"/>
              <a:cs typeface="Helvetica Neue"/>
              <a:sym typeface="Helvetica Neue"/>
            </a:endParaRPr>
          </a:p>
        </p:txBody>
      </p:sp>
      <p:sp>
        <p:nvSpPr>
          <p:cNvPr id="2" name="Google Shape;79;p17">
            <a:extLst>
              <a:ext uri="{FF2B5EF4-FFF2-40B4-BE49-F238E27FC236}">
                <a16:creationId xmlns:a16="http://schemas.microsoft.com/office/drawing/2014/main" id="{BD2A9A3C-1610-9EDD-B83E-3B483F6F6543}"/>
              </a:ext>
            </a:extLst>
          </p:cNvPr>
          <p:cNvSpPr txBox="1"/>
          <p:nvPr/>
        </p:nvSpPr>
        <p:spPr>
          <a:xfrm>
            <a:off x="1296872" y="3423245"/>
            <a:ext cx="9990974" cy="923289"/>
          </a:xfrm>
          <a:prstGeom prst="rect">
            <a:avLst/>
          </a:prstGeom>
          <a:noFill/>
          <a:ln>
            <a:noFill/>
          </a:ln>
        </p:spPr>
        <p:txBody>
          <a:bodyPr spcFirstLastPara="1" wrap="square" lIns="121900" tIns="121900" rIns="121900" bIns="121900" anchor="t" anchorCtr="0">
            <a:spAutoFit/>
          </a:bodyPr>
          <a:lstStyle/>
          <a:p>
            <a:r>
              <a:rPr lang="en" sz="4400" b="1" dirty="0">
                <a:solidFill>
                  <a:srgbClr val="004D80"/>
                </a:solidFill>
                <a:latin typeface="HelveticaNeue" panose="00000400000000000000" pitchFamily="2" charset="0"/>
                <a:ea typeface="Helvetica Neue"/>
                <a:cs typeface="Helvetica Neue"/>
                <a:sym typeface="Helvetica Neue"/>
              </a:rPr>
              <a:t>But what about media generation?</a:t>
            </a:r>
            <a:endParaRPr sz="4400" b="1" dirty="0">
              <a:solidFill>
                <a:srgbClr val="004D80"/>
              </a:solidFill>
              <a:latin typeface="HelveticaNeue" panose="00000400000000000000" pitchFamily="2" charset="0"/>
              <a:ea typeface="Helvetica Neue"/>
              <a:cs typeface="Helvetica Neue"/>
              <a:sym typeface="Helvetica Neue"/>
            </a:endParaRPr>
          </a:p>
        </p:txBody>
      </p:sp>
      <p:sp>
        <p:nvSpPr>
          <p:cNvPr id="3" name="Slide Number Placeholder 2">
            <a:extLst>
              <a:ext uri="{FF2B5EF4-FFF2-40B4-BE49-F238E27FC236}">
                <a16:creationId xmlns:a16="http://schemas.microsoft.com/office/drawing/2014/main" id="{D9169EF2-6EF2-6BE0-68A8-8DA19287A34E}"/>
              </a:ext>
            </a:extLst>
          </p:cNvPr>
          <p:cNvSpPr>
            <a:spLocks noGrp="1"/>
          </p:cNvSpPr>
          <p:nvPr>
            <p:ph type="sldNum" sz="quarter" idx="12"/>
          </p:nvPr>
        </p:nvSpPr>
        <p:spPr/>
        <p:txBody>
          <a:bodyPr/>
          <a:lstStyle/>
          <a:p>
            <a:fld id="{DB3D1DDC-3BD2-964C-ABA5-B9BD7EA84B8A}" type="slidenum">
              <a:rPr lang="en-US" smtClean="0"/>
              <a:t>2</a:t>
            </a:fld>
            <a:endParaRPr lang="en-US" dirty="0"/>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8CCD8F-A314-98E3-E15F-F2B3CCC00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12192000" cy="11382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rved Arrow Images – Browse 322,966 Stock Photos, Vectors, and Video |  Adobe Stock">
            <a:extLst>
              <a:ext uri="{FF2B5EF4-FFF2-40B4-BE49-F238E27FC236}">
                <a16:creationId xmlns:a16="http://schemas.microsoft.com/office/drawing/2014/main" id="{498BD558-B901-E3C8-D85C-1C20B9BE3B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 t="26892" r="-2540" b="32669"/>
          <a:stretch/>
        </p:blipFill>
        <p:spPr bwMode="auto">
          <a:xfrm flipV="1">
            <a:off x="5550405" y="2480953"/>
            <a:ext cx="1091189" cy="3781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378EA90-F75C-7C6C-77AB-563577E25006}"/>
              </a:ext>
            </a:extLst>
          </p:cNvPr>
          <p:cNvPicPr>
            <a:picLocks noChangeAspect="1"/>
          </p:cNvPicPr>
          <p:nvPr/>
        </p:nvPicPr>
        <p:blipFill>
          <a:blip r:embed="rId4"/>
          <a:stretch>
            <a:fillRect/>
          </a:stretch>
        </p:blipFill>
        <p:spPr>
          <a:xfrm>
            <a:off x="2063019" y="2821725"/>
            <a:ext cx="2044700" cy="1384300"/>
          </a:xfrm>
          <a:prstGeom prst="rect">
            <a:avLst/>
          </a:prstGeom>
        </p:spPr>
      </p:pic>
      <p:pic>
        <p:nvPicPr>
          <p:cNvPr id="22" name="Picture 21">
            <a:extLst>
              <a:ext uri="{FF2B5EF4-FFF2-40B4-BE49-F238E27FC236}">
                <a16:creationId xmlns:a16="http://schemas.microsoft.com/office/drawing/2014/main" id="{B4500E7C-3378-9988-1B5E-E36427BA2AB7}"/>
              </a:ext>
            </a:extLst>
          </p:cNvPr>
          <p:cNvPicPr>
            <a:picLocks noChangeAspect="1"/>
          </p:cNvPicPr>
          <p:nvPr/>
        </p:nvPicPr>
        <p:blipFill>
          <a:blip r:embed="rId4"/>
          <a:stretch>
            <a:fillRect/>
          </a:stretch>
        </p:blipFill>
        <p:spPr>
          <a:xfrm>
            <a:off x="8178068" y="2867296"/>
            <a:ext cx="2044700" cy="1384300"/>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D129E68-BE05-C732-6C01-739DD8E94B3D}"/>
                  </a:ext>
                </a:extLst>
              </p:cNvPr>
              <p:cNvSpPr txBox="1"/>
              <p:nvPr/>
            </p:nvSpPr>
            <p:spPr>
              <a:xfrm>
                <a:off x="5648271" y="2133753"/>
                <a:ext cx="895456" cy="276999"/>
              </a:xfrm>
              <a:prstGeom prst="rect">
                <a:avLst/>
              </a:prstGeom>
              <a:noFill/>
            </p:spPr>
            <p:txBody>
              <a:bodyPr wrap="square" lIns="0" tIns="0" rIns="0" bIns="0" rtlCol="0">
                <a:spAutoFit/>
              </a:bodyPr>
              <a:lstStyle/>
              <a:p>
                <a14:m>
                  <m:oMath xmlns:m="http://schemas.openxmlformats.org/officeDocument/2006/math">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oMath>
                </a14:m>
                <a:r>
                  <a:rPr lang="en-US"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 noise</a:t>
                </a:r>
              </a:p>
            </p:txBody>
          </p:sp>
        </mc:Choice>
        <mc:Fallback xmlns="">
          <p:sp>
            <p:nvSpPr>
              <p:cNvPr id="28" name="TextBox 27">
                <a:extLst>
                  <a:ext uri="{FF2B5EF4-FFF2-40B4-BE49-F238E27FC236}">
                    <a16:creationId xmlns:a16="http://schemas.microsoft.com/office/drawing/2014/main" id="{CD129E68-BE05-C732-6C01-739DD8E94B3D}"/>
                  </a:ext>
                </a:extLst>
              </p:cNvPr>
              <p:cNvSpPr txBox="1">
                <a:spLocks noRot="1" noChangeAspect="1" noMove="1" noResize="1" noEditPoints="1" noAdjustHandles="1" noChangeArrowheads="1" noChangeShapeType="1" noTextEdit="1"/>
              </p:cNvSpPr>
              <p:nvPr/>
            </p:nvSpPr>
            <p:spPr>
              <a:xfrm>
                <a:off x="5648271" y="2133753"/>
                <a:ext cx="895456" cy="276999"/>
              </a:xfrm>
              <a:prstGeom prst="rect">
                <a:avLst/>
              </a:prstGeom>
              <a:blipFill>
                <a:blip r:embed="rId5"/>
                <a:stretch>
                  <a:fillRect l="-12500" t="-27273" r="-13889" b="-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DBE45F3-CF27-8479-F559-DD4FA09A2099}"/>
                  </a:ext>
                </a:extLst>
              </p:cNvPr>
              <p:cNvSpPr txBox="1"/>
              <p:nvPr/>
            </p:nvSpPr>
            <p:spPr>
              <a:xfrm>
                <a:off x="4727373" y="4098409"/>
                <a:ext cx="2737252" cy="3354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𝒙</m:t>
                          </m:r>
                        </m:e>
                        <m:sub>
                          <m:r>
                            <a:rPr lang="en-US" b="1" i="1" smtClean="0">
                              <a:solidFill>
                                <a:srgbClr val="006B64"/>
                              </a:solidFill>
                              <a:latin typeface="Cambria Math" panose="02040503050406030204" pitchFamily="18" charset="0"/>
                            </a:rPr>
                            <m:t>𝒕</m:t>
                          </m:r>
                          <m:r>
                            <a:rPr lang="en-US" b="1" i="1" smtClean="0">
                              <a:solidFill>
                                <a:srgbClr val="006B64"/>
                              </a:solidFill>
                              <a:latin typeface="Cambria Math" panose="02040503050406030204" pitchFamily="18" charset="0"/>
                            </a:rPr>
                            <m:t>+</m:t>
                          </m:r>
                          <m:r>
                            <a:rPr lang="en-US" b="1" i="1" smtClean="0">
                              <a:solidFill>
                                <a:srgbClr val="006B64"/>
                              </a:solidFill>
                              <a:latin typeface="Cambria Math" panose="02040503050406030204" pitchFamily="18" charset="0"/>
                            </a:rPr>
                            <m:t>𝟏</m:t>
                          </m:r>
                        </m:sub>
                      </m:sSub>
                      <m:r>
                        <a:rPr lang="en-US" b="1" i="1" smtClean="0">
                          <a:solidFill>
                            <a:srgbClr val="006B64"/>
                          </a:solidFill>
                          <a:latin typeface="Cambria Math" panose="02040503050406030204" pitchFamily="18" charset="0"/>
                        </a:rPr>
                        <m:t>=</m:t>
                      </m:r>
                      <m:r>
                        <a:rPr lang="en-US" b="1" i="1" smtClean="0">
                          <a:solidFill>
                            <a:srgbClr val="006B64"/>
                          </a:solidFill>
                          <a:latin typeface="Cambria Math" panose="02040503050406030204" pitchFamily="18" charset="0"/>
                        </a:rPr>
                        <m:t>𝑵</m:t>
                      </m:r>
                      <m:r>
                        <a:rPr lang="en-US" b="1" i="1" smtClean="0">
                          <a:solidFill>
                            <a:srgbClr val="006B64"/>
                          </a:solidFill>
                          <a:latin typeface="Cambria Math" panose="02040503050406030204" pitchFamily="18" charset="0"/>
                        </a:rPr>
                        <m:t>(</m:t>
                      </m:r>
                      <m:rad>
                        <m:radPr>
                          <m:degHide m:val="on"/>
                          <m:ctrlPr>
                            <a:rPr lang="en-US" b="1" i="1" smtClean="0">
                              <a:solidFill>
                                <a:srgbClr val="006B64"/>
                              </a:solidFill>
                              <a:latin typeface="Cambria Math" panose="02040503050406030204" pitchFamily="18" charset="0"/>
                            </a:rPr>
                          </m:ctrlPr>
                        </m:radPr>
                        <m:deg/>
                        <m:e>
                          <m:r>
                            <a:rPr lang="en-US" b="1" i="1" smtClean="0">
                              <a:solidFill>
                                <a:srgbClr val="006B64"/>
                              </a:solidFill>
                              <a:latin typeface="Cambria Math" panose="02040503050406030204" pitchFamily="18" charset="0"/>
                            </a:rPr>
                            <m:t>𝟏</m:t>
                          </m:r>
                          <m:r>
                            <a:rPr lang="en-US" b="1" i="1" smtClean="0">
                              <a:solidFill>
                                <a:srgbClr val="006B64"/>
                              </a:solidFill>
                              <a:latin typeface="Cambria Math" panose="02040503050406030204" pitchFamily="18" charset="0"/>
                            </a:rPr>
                            <m:t>−</m:t>
                          </m:r>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e>
                      </m:rad>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𝒙</m:t>
                          </m:r>
                        </m:e>
                        <m:sub>
                          <m:r>
                            <a:rPr lang="en-US" b="1" i="1" smtClean="0">
                              <a:solidFill>
                                <a:srgbClr val="006B64"/>
                              </a:solidFill>
                              <a:latin typeface="Cambria Math" panose="02040503050406030204" pitchFamily="18" charset="0"/>
                            </a:rPr>
                            <m:t>𝒕</m:t>
                          </m:r>
                        </m:sub>
                      </m:sSub>
                      <m:r>
                        <a:rPr lang="en-US" b="1" i="1" smtClean="0">
                          <a:solidFill>
                            <a:srgbClr val="006B64"/>
                          </a:solidFill>
                          <a:latin typeface="Cambria Math" panose="02040503050406030204" pitchFamily="18" charset="0"/>
                        </a:rPr>
                        <m:t>,</m:t>
                      </m:r>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r>
                        <a:rPr lang="en-US" b="1" i="1" smtClean="0">
                          <a:solidFill>
                            <a:srgbClr val="006B64"/>
                          </a:solidFill>
                          <a:latin typeface="Cambria Math" panose="02040503050406030204" pitchFamily="18" charset="0"/>
                        </a:rPr>
                        <m:t>)</m:t>
                      </m:r>
                    </m:oMath>
                  </m:oMathPara>
                </a14:m>
                <a:endParaRPr lang="en-US" b="1" dirty="0">
                  <a:solidFill>
                    <a:srgbClr val="006B64"/>
                  </a:solidFill>
                </a:endParaRPr>
              </a:p>
            </p:txBody>
          </p:sp>
        </mc:Choice>
        <mc:Fallback xmlns="">
          <p:sp>
            <p:nvSpPr>
              <p:cNvPr id="29" name="TextBox 28">
                <a:extLst>
                  <a:ext uri="{FF2B5EF4-FFF2-40B4-BE49-F238E27FC236}">
                    <a16:creationId xmlns:a16="http://schemas.microsoft.com/office/drawing/2014/main" id="{2DBE45F3-CF27-8479-F559-DD4FA09A2099}"/>
                  </a:ext>
                </a:extLst>
              </p:cNvPr>
              <p:cNvSpPr txBox="1">
                <a:spLocks noRot="1" noChangeAspect="1" noMove="1" noResize="1" noEditPoints="1" noAdjustHandles="1" noChangeArrowheads="1" noChangeShapeType="1" noTextEdit="1"/>
              </p:cNvSpPr>
              <p:nvPr/>
            </p:nvSpPr>
            <p:spPr>
              <a:xfrm>
                <a:off x="4727373" y="4098409"/>
                <a:ext cx="2737252" cy="335413"/>
              </a:xfrm>
              <a:prstGeom prst="rect">
                <a:avLst/>
              </a:prstGeom>
              <a:blipFill>
                <a:blip r:embed="rId6"/>
                <a:stretch>
                  <a:fillRect b="-29630"/>
                </a:stretch>
              </a:blipFill>
            </p:spPr>
            <p:txBody>
              <a:bodyPr/>
              <a:lstStyle/>
              <a:p>
                <a:r>
                  <a:rPr lang="en-US">
                    <a:noFill/>
                  </a:rPr>
                  <a:t> </a:t>
                </a:r>
              </a:p>
            </p:txBody>
          </p:sp>
        </mc:Fallback>
      </mc:AlternateContent>
      <p:sp>
        <p:nvSpPr>
          <p:cNvPr id="34" name="Google Shape;579;p54">
            <a:extLst>
              <a:ext uri="{FF2B5EF4-FFF2-40B4-BE49-F238E27FC236}">
                <a16:creationId xmlns:a16="http://schemas.microsoft.com/office/drawing/2014/main" id="{5A28DDB9-3FF5-B38B-6777-CABD12A1229E}"/>
              </a:ext>
            </a:extLst>
          </p:cNvPr>
          <p:cNvSpPr txBox="1"/>
          <p:nvPr/>
        </p:nvSpPr>
        <p:spPr>
          <a:xfrm>
            <a:off x="5934864" y="4850380"/>
            <a:ext cx="1954387" cy="690787"/>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b="1" dirty="0">
                <a:solidFill>
                  <a:srgbClr val="EF7001"/>
                </a:solidFill>
                <a:latin typeface="Helvetica Neue"/>
                <a:ea typeface="Helvetica Neue"/>
                <a:cs typeface="Helvetica Neue"/>
                <a:sym typeface="Helvetica Neue"/>
              </a:rPr>
              <a:t>Gaussian distribution</a:t>
            </a:r>
            <a:endParaRPr dirty="0">
              <a:solidFill>
                <a:srgbClr val="000000"/>
              </a:solidFill>
              <a:latin typeface="Arial"/>
              <a:ea typeface="Arial"/>
              <a:cs typeface="Arial"/>
              <a:sym typeface="Arial"/>
            </a:endParaRPr>
          </a:p>
        </p:txBody>
      </p:sp>
      <p:cxnSp>
        <p:nvCxnSpPr>
          <p:cNvPr id="35" name="Straight Arrow Connector 34">
            <a:extLst>
              <a:ext uri="{FF2B5EF4-FFF2-40B4-BE49-F238E27FC236}">
                <a16:creationId xmlns:a16="http://schemas.microsoft.com/office/drawing/2014/main" id="{A3AB7D4F-4F1A-EE1E-4E3C-BBE4F246CC99}"/>
              </a:ext>
            </a:extLst>
          </p:cNvPr>
          <p:cNvCxnSpPr>
            <a:cxnSpLocks/>
          </p:cNvCxnSpPr>
          <p:nvPr/>
        </p:nvCxnSpPr>
        <p:spPr>
          <a:xfrm flipH="1" flipV="1">
            <a:off x="6792686" y="4464423"/>
            <a:ext cx="119372" cy="456327"/>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8755A1C-BC63-602A-794F-7735644777A3}"/>
              </a:ext>
            </a:extLst>
          </p:cNvPr>
          <p:cNvCxnSpPr>
            <a:cxnSpLocks/>
          </p:cNvCxnSpPr>
          <p:nvPr/>
        </p:nvCxnSpPr>
        <p:spPr>
          <a:xfrm>
            <a:off x="7772400" y="5177746"/>
            <a:ext cx="834571" cy="83683"/>
          </a:xfrm>
          <a:prstGeom prst="straightConnector1">
            <a:avLst/>
          </a:prstGeom>
          <a:ln w="76200">
            <a:solidFill>
              <a:srgbClr val="006B6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ABFEB3-1054-7F1B-7F6E-D9B6E313EA13}"/>
              </a:ext>
            </a:extLst>
          </p:cNvPr>
          <p:cNvSpPr txBox="1"/>
          <p:nvPr/>
        </p:nvSpPr>
        <p:spPr>
          <a:xfrm>
            <a:off x="8825140" y="5000901"/>
            <a:ext cx="2335350" cy="553998"/>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Sum of gaussians is another gaussian</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8C238AD-B5B1-6FD9-9C91-51841B7435AA}"/>
                  </a:ext>
                </a:extLst>
              </p:cNvPr>
              <p:cNvSpPr txBox="1"/>
              <p:nvPr/>
            </p:nvSpPr>
            <p:spPr>
              <a:xfrm>
                <a:off x="890798"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0</m:t>
                          </m:r>
                        </m:sub>
                      </m:sSub>
                    </m:oMath>
                  </m:oMathPara>
                </a14:m>
                <a:endParaRPr lang="en-US" b="0" dirty="0">
                  <a:solidFill>
                    <a:srgbClr val="7030A0"/>
                  </a:solidFill>
                </a:endParaRPr>
              </a:p>
            </p:txBody>
          </p:sp>
        </mc:Choice>
        <mc:Fallback xmlns="">
          <p:sp>
            <p:nvSpPr>
              <p:cNvPr id="43" name="TextBox 42">
                <a:extLst>
                  <a:ext uri="{FF2B5EF4-FFF2-40B4-BE49-F238E27FC236}">
                    <a16:creationId xmlns:a16="http://schemas.microsoft.com/office/drawing/2014/main" id="{18C238AD-B5B1-6FD9-9C91-51841B7435AA}"/>
                  </a:ext>
                </a:extLst>
              </p:cNvPr>
              <p:cNvSpPr txBox="1">
                <a:spLocks noRot="1" noChangeAspect="1" noMove="1" noResize="1" noEditPoints="1" noAdjustHandles="1" noChangeArrowheads="1" noChangeShapeType="1" noTextEdit="1"/>
              </p:cNvSpPr>
              <p:nvPr/>
            </p:nvSpPr>
            <p:spPr>
              <a:xfrm>
                <a:off x="890798" y="2582089"/>
                <a:ext cx="281423" cy="276999"/>
              </a:xfrm>
              <a:prstGeom prst="rect">
                <a:avLst/>
              </a:prstGeom>
              <a:blipFill>
                <a:blip r:embed="rId7"/>
                <a:stretch>
                  <a:fillRect l="-13043"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DE970F7-C180-B415-BF38-796CE8102866}"/>
                  </a:ext>
                </a:extLst>
              </p:cNvPr>
              <p:cNvSpPr txBox="1"/>
              <p:nvPr/>
            </p:nvSpPr>
            <p:spPr>
              <a:xfrm>
                <a:off x="4998517"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sub>
                      </m:sSub>
                    </m:oMath>
                  </m:oMathPara>
                </a14:m>
                <a:endParaRPr lang="en-US" b="0" dirty="0">
                  <a:solidFill>
                    <a:srgbClr val="7030A0"/>
                  </a:solidFill>
                </a:endParaRPr>
              </a:p>
            </p:txBody>
          </p:sp>
        </mc:Choice>
        <mc:Fallback xmlns="">
          <p:sp>
            <p:nvSpPr>
              <p:cNvPr id="44" name="TextBox 43">
                <a:extLst>
                  <a:ext uri="{FF2B5EF4-FFF2-40B4-BE49-F238E27FC236}">
                    <a16:creationId xmlns:a16="http://schemas.microsoft.com/office/drawing/2014/main" id="{FDE970F7-C180-B415-BF38-796CE8102866}"/>
                  </a:ext>
                </a:extLst>
              </p:cNvPr>
              <p:cNvSpPr txBox="1">
                <a:spLocks noRot="1" noChangeAspect="1" noMove="1" noResize="1" noEditPoints="1" noAdjustHandles="1" noChangeArrowheads="1" noChangeShapeType="1" noTextEdit="1"/>
              </p:cNvSpPr>
              <p:nvPr/>
            </p:nvSpPr>
            <p:spPr>
              <a:xfrm>
                <a:off x="4998517" y="2582089"/>
                <a:ext cx="281423" cy="276999"/>
              </a:xfrm>
              <a:prstGeom prst="rect">
                <a:avLst/>
              </a:prstGeom>
              <a:blipFill>
                <a:blip r:embed="rId8"/>
                <a:stretch>
                  <a:fillRect l="-8696"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4FB0A90-99E4-AD2B-E7D0-91771163FF36}"/>
                  </a:ext>
                </a:extLst>
              </p:cNvPr>
              <p:cNvSpPr txBox="1"/>
              <p:nvPr/>
            </p:nvSpPr>
            <p:spPr>
              <a:xfrm>
                <a:off x="6912059" y="2590297"/>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r>
                            <a:rPr lang="en-US" b="0" i="1" smtClean="0">
                              <a:solidFill>
                                <a:srgbClr val="7030A0"/>
                              </a:solidFill>
                              <a:latin typeface="Cambria Math" panose="02040503050406030204" pitchFamily="18" charset="0"/>
                            </a:rPr>
                            <m:t>+1</m:t>
                          </m:r>
                        </m:sub>
                      </m:sSub>
                    </m:oMath>
                  </m:oMathPara>
                </a14:m>
                <a:endParaRPr lang="en-US" b="0" dirty="0">
                  <a:solidFill>
                    <a:srgbClr val="7030A0"/>
                  </a:solidFill>
                </a:endParaRPr>
              </a:p>
            </p:txBody>
          </p:sp>
        </mc:Choice>
        <mc:Fallback xmlns="">
          <p:sp>
            <p:nvSpPr>
              <p:cNvPr id="45" name="TextBox 44">
                <a:extLst>
                  <a:ext uri="{FF2B5EF4-FFF2-40B4-BE49-F238E27FC236}">
                    <a16:creationId xmlns:a16="http://schemas.microsoft.com/office/drawing/2014/main" id="{A4FB0A90-99E4-AD2B-E7D0-91771163FF36}"/>
                  </a:ext>
                </a:extLst>
              </p:cNvPr>
              <p:cNvSpPr txBox="1">
                <a:spLocks noRot="1" noChangeAspect="1" noMove="1" noResize="1" noEditPoints="1" noAdjustHandles="1" noChangeArrowheads="1" noChangeShapeType="1" noTextEdit="1"/>
              </p:cNvSpPr>
              <p:nvPr/>
            </p:nvSpPr>
            <p:spPr>
              <a:xfrm>
                <a:off x="6912059" y="2590297"/>
                <a:ext cx="281423" cy="276999"/>
              </a:xfrm>
              <a:prstGeom prst="rect">
                <a:avLst/>
              </a:prstGeom>
              <a:blipFill>
                <a:blip r:embed="rId9"/>
                <a:stretch>
                  <a:fillRect l="-21739" r="-6521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421A489-6F9D-9C76-CEE8-CC51A4D39924}"/>
                  </a:ext>
                </a:extLst>
              </p:cNvPr>
              <p:cNvSpPr txBox="1"/>
              <p:nvPr/>
            </p:nvSpPr>
            <p:spPr>
              <a:xfrm>
                <a:off x="11019779" y="2590296"/>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𝑇</m:t>
                          </m:r>
                        </m:sub>
                      </m:sSub>
                    </m:oMath>
                  </m:oMathPara>
                </a14:m>
                <a:endParaRPr lang="en-US" b="0" dirty="0">
                  <a:solidFill>
                    <a:srgbClr val="7030A0"/>
                  </a:solidFill>
                </a:endParaRPr>
              </a:p>
            </p:txBody>
          </p:sp>
        </mc:Choice>
        <mc:Fallback xmlns="">
          <p:sp>
            <p:nvSpPr>
              <p:cNvPr id="46" name="TextBox 45">
                <a:extLst>
                  <a:ext uri="{FF2B5EF4-FFF2-40B4-BE49-F238E27FC236}">
                    <a16:creationId xmlns:a16="http://schemas.microsoft.com/office/drawing/2014/main" id="{B421A489-6F9D-9C76-CEE8-CC51A4D39924}"/>
                  </a:ext>
                </a:extLst>
              </p:cNvPr>
              <p:cNvSpPr txBox="1">
                <a:spLocks noRot="1" noChangeAspect="1" noMove="1" noResize="1" noEditPoints="1" noAdjustHandles="1" noChangeArrowheads="1" noChangeShapeType="1" noTextEdit="1"/>
              </p:cNvSpPr>
              <p:nvPr/>
            </p:nvSpPr>
            <p:spPr>
              <a:xfrm>
                <a:off x="11019779" y="2590296"/>
                <a:ext cx="281423" cy="276999"/>
              </a:xfrm>
              <a:prstGeom prst="rect">
                <a:avLst/>
              </a:prstGeom>
              <a:blipFill>
                <a:blip r:embed="rId10"/>
                <a:stretch>
                  <a:fillRect l="-13043" r="-8696" b="-13636"/>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03098EF3-6D2F-2580-90E7-F2C67309D09D}"/>
              </a:ext>
            </a:extLst>
          </p:cNvPr>
          <p:cNvSpPr txBox="1"/>
          <p:nvPr/>
        </p:nvSpPr>
        <p:spPr>
          <a:xfrm>
            <a:off x="2381280" y="2528534"/>
            <a:ext cx="7902091" cy="1231106"/>
          </a:xfrm>
          <a:prstGeom prst="rect">
            <a:avLst/>
          </a:prstGeom>
          <a:noFill/>
        </p:spPr>
        <p:txBody>
          <a:bodyPr wrap="square" lIns="0" tIns="0" rIns="0" bIns="0" rtlCol="0">
            <a:spAutoFit/>
          </a:bodyPr>
          <a:lstStyle/>
          <a:p>
            <a:r>
              <a:rPr lang="en-US" sz="8000" dirty="0">
                <a:solidFill>
                  <a:srgbClr val="7030A0"/>
                </a:solidFill>
              </a:rPr>
              <a:t>. . .                     . . .</a:t>
            </a:r>
            <a:r>
              <a:rPr lang="en-US" sz="8000" b="0" dirty="0">
                <a:solidFill>
                  <a:srgbClr val="7030A0"/>
                </a:solidFill>
              </a:rPr>
              <a:t> </a:t>
            </a:r>
          </a:p>
        </p:txBody>
      </p:sp>
      <p:sp>
        <p:nvSpPr>
          <p:cNvPr id="2" name="Slide Number Placeholder 1">
            <a:extLst>
              <a:ext uri="{FF2B5EF4-FFF2-40B4-BE49-F238E27FC236}">
                <a16:creationId xmlns:a16="http://schemas.microsoft.com/office/drawing/2014/main" id="{1D5D85D6-DBC6-C55D-3E68-752847A056A8}"/>
              </a:ext>
            </a:extLst>
          </p:cNvPr>
          <p:cNvSpPr>
            <a:spLocks noGrp="1"/>
          </p:cNvSpPr>
          <p:nvPr>
            <p:ph type="sldNum" sz="quarter" idx="12"/>
          </p:nvPr>
        </p:nvSpPr>
        <p:spPr/>
        <p:txBody>
          <a:bodyPr/>
          <a:lstStyle/>
          <a:p>
            <a:fld id="{DB3D1DDC-3BD2-964C-ABA5-B9BD7EA84B8A}" type="slidenum">
              <a:rPr lang="en-US" smtClean="0"/>
              <a:t>20</a:t>
            </a:fld>
            <a:endParaRPr lang="en-US" dirty="0"/>
          </a:p>
        </p:txBody>
      </p:sp>
      <p:sp>
        <p:nvSpPr>
          <p:cNvPr id="3" name="Google Shape;79;p17">
            <a:extLst>
              <a:ext uri="{FF2B5EF4-FFF2-40B4-BE49-F238E27FC236}">
                <a16:creationId xmlns:a16="http://schemas.microsoft.com/office/drawing/2014/main" id="{E029100B-774E-4066-CE1A-D4C35F7E57DC}"/>
              </a:ext>
            </a:extLst>
          </p:cNvPr>
          <p:cNvSpPr txBox="1"/>
          <p:nvPr/>
        </p:nvSpPr>
        <p:spPr>
          <a:xfrm>
            <a:off x="0" y="0"/>
            <a:ext cx="4164138"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Look like an image</a:t>
            </a:r>
            <a:endParaRPr sz="2800" b="1" dirty="0">
              <a:solidFill>
                <a:srgbClr val="004D80"/>
              </a:solidFill>
              <a:latin typeface="HelveticaNeue" panose="00000400000000000000" pitchFamily="2" charset="0"/>
              <a:ea typeface="Helvetica Neue"/>
              <a:cs typeface="Helvetica Neue"/>
              <a:sym typeface="Helvetica Neue"/>
            </a:endParaRPr>
          </a:p>
        </p:txBody>
      </p:sp>
      <p:sp>
        <p:nvSpPr>
          <p:cNvPr id="4" name="TextBox 3">
            <a:extLst>
              <a:ext uri="{FF2B5EF4-FFF2-40B4-BE49-F238E27FC236}">
                <a16:creationId xmlns:a16="http://schemas.microsoft.com/office/drawing/2014/main" id="{8A960BCC-44DC-6865-EE75-3206F6DB2380}"/>
              </a:ext>
            </a:extLst>
          </p:cNvPr>
          <p:cNvSpPr txBox="1"/>
          <p:nvPr/>
        </p:nvSpPr>
        <p:spPr>
          <a:xfrm>
            <a:off x="3044370" y="6249545"/>
            <a:ext cx="7177630" cy="276999"/>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Each step is not a specific image, but is a probability distribution.</a:t>
            </a:r>
          </a:p>
        </p:txBody>
      </p:sp>
      <p:sp>
        <p:nvSpPr>
          <p:cNvPr id="5" name="TextBox 4">
            <a:extLst>
              <a:ext uri="{FF2B5EF4-FFF2-40B4-BE49-F238E27FC236}">
                <a16:creationId xmlns:a16="http://schemas.microsoft.com/office/drawing/2014/main" id="{88614E55-1697-8EA1-E930-1664353F2F1C}"/>
              </a:ext>
            </a:extLst>
          </p:cNvPr>
          <p:cNvSpPr txBox="1"/>
          <p:nvPr/>
        </p:nvSpPr>
        <p:spPr>
          <a:xfrm>
            <a:off x="342169" y="614457"/>
            <a:ext cx="2743200" cy="369332"/>
          </a:xfrm>
          <a:prstGeom prst="rect">
            <a:avLst/>
          </a:prstGeom>
          <a:noFill/>
        </p:spPr>
        <p:txBody>
          <a:bodyPr wrap="square" lIns="0" tIns="0" rIns="0" bIns="0"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Forward Diffusion</a:t>
            </a:r>
          </a:p>
        </p:txBody>
      </p:sp>
      <p:sp>
        <p:nvSpPr>
          <p:cNvPr id="6" name="TextBox 5">
            <a:extLst>
              <a:ext uri="{FF2B5EF4-FFF2-40B4-BE49-F238E27FC236}">
                <a16:creationId xmlns:a16="http://schemas.microsoft.com/office/drawing/2014/main" id="{7C58B220-A828-B7FD-6A7A-7B692D75DA54}"/>
              </a:ext>
            </a:extLst>
          </p:cNvPr>
          <p:cNvSpPr txBox="1"/>
          <p:nvPr/>
        </p:nvSpPr>
        <p:spPr>
          <a:xfrm>
            <a:off x="2569029" y="1301514"/>
            <a:ext cx="8450750" cy="276999"/>
          </a:xfrm>
          <a:prstGeom prst="rect">
            <a:avLst/>
          </a:prstGeom>
          <a:noFill/>
        </p:spPr>
        <p:txBody>
          <a:bodyPr wrap="square" lIns="0" tIns="0" rIns="0" bIns="0"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We are using simplified notation that may not reflect what is used elsewhere.</a:t>
            </a:r>
          </a:p>
        </p:txBody>
      </p:sp>
    </p:spTree>
    <p:extLst>
      <p:ext uri="{BB962C8B-B14F-4D97-AF65-F5344CB8AC3E}">
        <p14:creationId xmlns:p14="http://schemas.microsoft.com/office/powerpoint/2010/main" val="6478296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8CCD8F-A314-98E3-E15F-F2B3CCC00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9088"/>
            <a:ext cx="12192000" cy="11382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rved Arrow Images – Browse 322,966 Stock Photos, Vectors, and Video |  Adobe Stock">
            <a:extLst>
              <a:ext uri="{FF2B5EF4-FFF2-40B4-BE49-F238E27FC236}">
                <a16:creationId xmlns:a16="http://schemas.microsoft.com/office/drawing/2014/main" id="{498BD558-B901-E3C8-D85C-1C20B9BE3B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7" t="26892" r="-2540" b="32669"/>
          <a:stretch/>
        </p:blipFill>
        <p:spPr bwMode="auto">
          <a:xfrm flipV="1">
            <a:off x="5550405" y="2480953"/>
            <a:ext cx="1091189" cy="3781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378EA90-F75C-7C6C-77AB-563577E25006}"/>
              </a:ext>
            </a:extLst>
          </p:cNvPr>
          <p:cNvPicPr>
            <a:picLocks noChangeAspect="1"/>
          </p:cNvPicPr>
          <p:nvPr/>
        </p:nvPicPr>
        <p:blipFill>
          <a:blip r:embed="rId5"/>
          <a:stretch>
            <a:fillRect/>
          </a:stretch>
        </p:blipFill>
        <p:spPr>
          <a:xfrm>
            <a:off x="2063019" y="2821725"/>
            <a:ext cx="2044700" cy="1384300"/>
          </a:xfrm>
          <a:prstGeom prst="rect">
            <a:avLst/>
          </a:prstGeom>
        </p:spPr>
      </p:pic>
      <p:pic>
        <p:nvPicPr>
          <p:cNvPr id="22" name="Picture 21">
            <a:extLst>
              <a:ext uri="{FF2B5EF4-FFF2-40B4-BE49-F238E27FC236}">
                <a16:creationId xmlns:a16="http://schemas.microsoft.com/office/drawing/2014/main" id="{B4500E7C-3378-9988-1B5E-E36427BA2AB7}"/>
              </a:ext>
            </a:extLst>
          </p:cNvPr>
          <p:cNvPicPr>
            <a:picLocks noChangeAspect="1"/>
          </p:cNvPicPr>
          <p:nvPr/>
        </p:nvPicPr>
        <p:blipFill>
          <a:blip r:embed="rId5"/>
          <a:stretch>
            <a:fillRect/>
          </a:stretch>
        </p:blipFill>
        <p:spPr>
          <a:xfrm>
            <a:off x="8178068" y="2867296"/>
            <a:ext cx="2044700" cy="1384300"/>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DBE45F3-CF27-8479-F559-DD4FA09A2099}"/>
                  </a:ext>
                </a:extLst>
              </p:cNvPr>
              <p:cNvSpPr txBox="1"/>
              <p:nvPr/>
            </p:nvSpPr>
            <p:spPr>
              <a:xfrm>
                <a:off x="4727373" y="4098409"/>
                <a:ext cx="2737252" cy="3354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𝒙</m:t>
                          </m:r>
                        </m:e>
                        <m:sub>
                          <m:r>
                            <a:rPr lang="en-US" b="1" i="1" smtClean="0">
                              <a:solidFill>
                                <a:srgbClr val="006B64"/>
                              </a:solidFill>
                              <a:latin typeface="Cambria Math" panose="02040503050406030204" pitchFamily="18" charset="0"/>
                            </a:rPr>
                            <m:t>𝒕</m:t>
                          </m:r>
                          <m:r>
                            <a:rPr lang="en-US" b="1" i="1" smtClean="0">
                              <a:solidFill>
                                <a:srgbClr val="006B64"/>
                              </a:solidFill>
                              <a:latin typeface="Cambria Math" panose="02040503050406030204" pitchFamily="18" charset="0"/>
                            </a:rPr>
                            <m:t>+</m:t>
                          </m:r>
                          <m:r>
                            <a:rPr lang="en-US" b="1" i="1" smtClean="0">
                              <a:solidFill>
                                <a:srgbClr val="006B64"/>
                              </a:solidFill>
                              <a:latin typeface="Cambria Math" panose="02040503050406030204" pitchFamily="18" charset="0"/>
                            </a:rPr>
                            <m:t>𝟏</m:t>
                          </m:r>
                        </m:sub>
                      </m:sSub>
                      <m:r>
                        <a:rPr lang="en-US" b="1" i="1" smtClean="0">
                          <a:solidFill>
                            <a:srgbClr val="006B64"/>
                          </a:solidFill>
                          <a:latin typeface="Cambria Math" panose="02040503050406030204" pitchFamily="18" charset="0"/>
                        </a:rPr>
                        <m:t>=</m:t>
                      </m:r>
                      <m:r>
                        <a:rPr lang="en-US" b="1" i="1" smtClean="0">
                          <a:solidFill>
                            <a:srgbClr val="006B64"/>
                          </a:solidFill>
                          <a:latin typeface="Cambria Math" panose="02040503050406030204" pitchFamily="18" charset="0"/>
                        </a:rPr>
                        <m:t>𝑵</m:t>
                      </m:r>
                      <m:r>
                        <a:rPr lang="en-US" b="1" i="1" smtClean="0">
                          <a:solidFill>
                            <a:srgbClr val="006B64"/>
                          </a:solidFill>
                          <a:latin typeface="Cambria Math" panose="02040503050406030204" pitchFamily="18" charset="0"/>
                        </a:rPr>
                        <m:t>(</m:t>
                      </m:r>
                      <m:rad>
                        <m:radPr>
                          <m:degHide m:val="on"/>
                          <m:ctrlPr>
                            <a:rPr lang="en-US" b="1" i="1" smtClean="0">
                              <a:solidFill>
                                <a:srgbClr val="006B64"/>
                              </a:solidFill>
                              <a:latin typeface="Cambria Math" panose="02040503050406030204" pitchFamily="18" charset="0"/>
                            </a:rPr>
                          </m:ctrlPr>
                        </m:radPr>
                        <m:deg/>
                        <m:e>
                          <m:r>
                            <a:rPr lang="en-US" b="1" i="1" smtClean="0">
                              <a:solidFill>
                                <a:srgbClr val="006B64"/>
                              </a:solidFill>
                              <a:latin typeface="Cambria Math" panose="02040503050406030204" pitchFamily="18" charset="0"/>
                            </a:rPr>
                            <m:t>𝟏</m:t>
                          </m:r>
                          <m:r>
                            <a:rPr lang="en-US" b="1" i="1" smtClean="0">
                              <a:solidFill>
                                <a:srgbClr val="006B64"/>
                              </a:solidFill>
                              <a:latin typeface="Cambria Math" panose="02040503050406030204" pitchFamily="18" charset="0"/>
                            </a:rPr>
                            <m:t>−</m:t>
                          </m:r>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e>
                      </m:rad>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𝒙</m:t>
                          </m:r>
                        </m:e>
                        <m:sub>
                          <m:r>
                            <a:rPr lang="en-US" b="1" i="1" smtClean="0">
                              <a:solidFill>
                                <a:srgbClr val="006B64"/>
                              </a:solidFill>
                              <a:latin typeface="Cambria Math" panose="02040503050406030204" pitchFamily="18" charset="0"/>
                            </a:rPr>
                            <m:t>𝒕</m:t>
                          </m:r>
                        </m:sub>
                      </m:sSub>
                      <m:r>
                        <a:rPr lang="en-US" b="1" i="1" smtClean="0">
                          <a:solidFill>
                            <a:srgbClr val="006B64"/>
                          </a:solidFill>
                          <a:latin typeface="Cambria Math" panose="02040503050406030204" pitchFamily="18" charset="0"/>
                        </a:rPr>
                        <m:t>,</m:t>
                      </m:r>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r>
                        <a:rPr lang="en-US" b="1" i="1" smtClean="0">
                          <a:solidFill>
                            <a:srgbClr val="006B64"/>
                          </a:solidFill>
                          <a:latin typeface="Cambria Math" panose="02040503050406030204" pitchFamily="18" charset="0"/>
                        </a:rPr>
                        <m:t>)</m:t>
                      </m:r>
                    </m:oMath>
                  </m:oMathPara>
                </a14:m>
                <a:endParaRPr lang="en-US" b="1" dirty="0">
                  <a:solidFill>
                    <a:srgbClr val="006B64"/>
                  </a:solidFill>
                </a:endParaRPr>
              </a:p>
            </p:txBody>
          </p:sp>
        </mc:Choice>
        <mc:Fallback xmlns="">
          <p:sp>
            <p:nvSpPr>
              <p:cNvPr id="29" name="TextBox 28">
                <a:extLst>
                  <a:ext uri="{FF2B5EF4-FFF2-40B4-BE49-F238E27FC236}">
                    <a16:creationId xmlns:a16="http://schemas.microsoft.com/office/drawing/2014/main" id="{2DBE45F3-CF27-8479-F559-DD4FA09A2099}"/>
                  </a:ext>
                </a:extLst>
              </p:cNvPr>
              <p:cNvSpPr txBox="1">
                <a:spLocks noRot="1" noChangeAspect="1" noMove="1" noResize="1" noEditPoints="1" noAdjustHandles="1" noChangeArrowheads="1" noChangeShapeType="1" noTextEdit="1"/>
              </p:cNvSpPr>
              <p:nvPr/>
            </p:nvSpPr>
            <p:spPr>
              <a:xfrm>
                <a:off x="4727373" y="4098409"/>
                <a:ext cx="2737252" cy="335413"/>
              </a:xfrm>
              <a:prstGeom prst="rect">
                <a:avLst/>
              </a:prstGeom>
              <a:blipFill>
                <a:blip r:embed="rId6"/>
                <a:stretch>
                  <a:fillRect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BB9C87D-1E20-6D0C-77AC-B49830DCD67C}"/>
                  </a:ext>
                </a:extLst>
              </p:cNvPr>
              <p:cNvSpPr txBox="1"/>
              <p:nvPr/>
            </p:nvSpPr>
            <p:spPr>
              <a:xfrm>
                <a:off x="1678456" y="4729472"/>
                <a:ext cx="124296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𝜶</m:t>
                          </m:r>
                        </m:e>
                        <m:sub>
                          <m:r>
                            <a:rPr lang="en-US" b="1" i="1" smtClean="0">
                              <a:solidFill>
                                <a:srgbClr val="006B64"/>
                              </a:solidFill>
                              <a:latin typeface="Cambria Math" panose="02040503050406030204" pitchFamily="18" charset="0"/>
                            </a:rPr>
                            <m:t>𝒕</m:t>
                          </m:r>
                        </m:sub>
                      </m:sSub>
                      <m:r>
                        <a:rPr lang="en-US" b="1" i="1" smtClean="0">
                          <a:solidFill>
                            <a:srgbClr val="006B64"/>
                          </a:solidFill>
                          <a:latin typeface="Cambria Math" panose="02040503050406030204" pitchFamily="18" charset="0"/>
                        </a:rPr>
                        <m:t>=</m:t>
                      </m:r>
                      <m:r>
                        <a:rPr lang="en-US" b="1" i="1" smtClean="0">
                          <a:solidFill>
                            <a:srgbClr val="006B64"/>
                          </a:solidFill>
                          <a:latin typeface="Cambria Math" panose="02040503050406030204" pitchFamily="18" charset="0"/>
                        </a:rPr>
                        <m:t>𝟏</m:t>
                      </m:r>
                      <m:r>
                        <a:rPr lang="en-US" b="1" i="1" smtClean="0">
                          <a:solidFill>
                            <a:srgbClr val="006B64"/>
                          </a:solidFill>
                          <a:latin typeface="Cambria Math" panose="02040503050406030204" pitchFamily="18" charset="0"/>
                        </a:rPr>
                        <m:t>−</m:t>
                      </m:r>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oMath>
                  </m:oMathPara>
                </a14:m>
                <a:endParaRPr lang="en-US" b="1" dirty="0">
                  <a:solidFill>
                    <a:srgbClr val="006B64"/>
                  </a:solidFill>
                </a:endParaRPr>
              </a:p>
            </p:txBody>
          </p:sp>
        </mc:Choice>
        <mc:Fallback xmlns="">
          <p:sp>
            <p:nvSpPr>
              <p:cNvPr id="3" name="TextBox 2">
                <a:extLst>
                  <a:ext uri="{FF2B5EF4-FFF2-40B4-BE49-F238E27FC236}">
                    <a16:creationId xmlns:a16="http://schemas.microsoft.com/office/drawing/2014/main" id="{ABB9C87D-1E20-6D0C-77AC-B49830DCD67C}"/>
                  </a:ext>
                </a:extLst>
              </p:cNvPr>
              <p:cNvSpPr txBox="1">
                <a:spLocks noRot="1" noChangeAspect="1" noMove="1" noResize="1" noEditPoints="1" noAdjustHandles="1" noChangeArrowheads="1" noChangeShapeType="1" noTextEdit="1"/>
              </p:cNvSpPr>
              <p:nvPr/>
            </p:nvSpPr>
            <p:spPr>
              <a:xfrm>
                <a:off x="1678456" y="4729472"/>
                <a:ext cx="1242962" cy="276999"/>
              </a:xfrm>
              <a:prstGeom prst="rect">
                <a:avLst/>
              </a:prstGeom>
              <a:blipFill>
                <a:blip r:embed="rId7"/>
                <a:stretch>
                  <a:fillRect l="-2041" r="-1020"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0285D72-43C5-7E90-151F-A91BAB5D84D8}"/>
                  </a:ext>
                </a:extLst>
              </p:cNvPr>
              <p:cNvSpPr txBox="1"/>
              <p:nvPr/>
            </p:nvSpPr>
            <p:spPr>
              <a:xfrm>
                <a:off x="4727373" y="4561766"/>
                <a:ext cx="2737252" cy="3354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𝒙</m:t>
                          </m:r>
                        </m:e>
                        <m:sub>
                          <m:r>
                            <a:rPr lang="en-US" b="1" i="1" smtClean="0">
                              <a:solidFill>
                                <a:srgbClr val="006B64"/>
                              </a:solidFill>
                              <a:latin typeface="Cambria Math" panose="02040503050406030204" pitchFamily="18" charset="0"/>
                            </a:rPr>
                            <m:t>𝒕</m:t>
                          </m:r>
                          <m:r>
                            <a:rPr lang="en-US" b="1" i="1" smtClean="0">
                              <a:solidFill>
                                <a:srgbClr val="006B64"/>
                              </a:solidFill>
                              <a:latin typeface="Cambria Math" panose="02040503050406030204" pitchFamily="18" charset="0"/>
                            </a:rPr>
                            <m:t>+</m:t>
                          </m:r>
                          <m:r>
                            <a:rPr lang="en-US" b="1" i="1" smtClean="0">
                              <a:solidFill>
                                <a:srgbClr val="006B64"/>
                              </a:solidFill>
                              <a:latin typeface="Cambria Math" panose="02040503050406030204" pitchFamily="18" charset="0"/>
                            </a:rPr>
                            <m:t>𝟏</m:t>
                          </m:r>
                        </m:sub>
                      </m:sSub>
                      <m:r>
                        <a:rPr lang="en-US" b="1" i="1" smtClean="0">
                          <a:solidFill>
                            <a:srgbClr val="006B64"/>
                          </a:solidFill>
                          <a:latin typeface="Cambria Math" panose="02040503050406030204" pitchFamily="18" charset="0"/>
                        </a:rPr>
                        <m:t>=</m:t>
                      </m:r>
                      <m:r>
                        <a:rPr lang="en-US" b="1" i="1" smtClean="0">
                          <a:solidFill>
                            <a:srgbClr val="006B64"/>
                          </a:solidFill>
                          <a:latin typeface="Cambria Math" panose="02040503050406030204" pitchFamily="18" charset="0"/>
                        </a:rPr>
                        <m:t>𝑵</m:t>
                      </m:r>
                      <m:r>
                        <a:rPr lang="en-US" b="1" i="1" smtClean="0">
                          <a:solidFill>
                            <a:srgbClr val="006B64"/>
                          </a:solidFill>
                          <a:latin typeface="Cambria Math" panose="02040503050406030204" pitchFamily="18" charset="0"/>
                        </a:rPr>
                        <m:t>(</m:t>
                      </m:r>
                      <m:rad>
                        <m:radPr>
                          <m:degHide m:val="on"/>
                          <m:ctrlPr>
                            <a:rPr lang="en-US" b="1" i="1" smtClean="0">
                              <a:solidFill>
                                <a:srgbClr val="006B64"/>
                              </a:solidFill>
                              <a:latin typeface="Cambria Math" panose="02040503050406030204" pitchFamily="18" charset="0"/>
                            </a:rPr>
                          </m:ctrlPr>
                        </m:radPr>
                        <m:deg/>
                        <m:e>
                          <m:sSub>
                            <m:sSubPr>
                              <m:ctrlPr>
                                <a:rPr lang="en-US" b="1" i="1" smtClean="0">
                                  <a:solidFill>
                                    <a:srgbClr val="006B64"/>
                                  </a:solidFill>
                                  <a:latin typeface="Cambria Math" panose="02040503050406030204" pitchFamily="18" charset="0"/>
                                </a:rPr>
                              </m:ctrlPr>
                            </m:sSubPr>
                            <m:e>
                              <m:bar>
                                <m:barPr>
                                  <m:pos m:val="top"/>
                                  <m:ctrlPr>
                                    <a:rPr lang="en-US" b="1" i="1" smtClean="0">
                                      <a:solidFill>
                                        <a:srgbClr val="006B64"/>
                                      </a:solidFill>
                                      <a:latin typeface="Cambria Math" panose="02040503050406030204" pitchFamily="18" charset="0"/>
                                    </a:rPr>
                                  </m:ctrlPr>
                                </m:barPr>
                                <m:e>
                                  <m:r>
                                    <a:rPr lang="en-US" b="1" i="1" smtClean="0">
                                      <a:solidFill>
                                        <a:srgbClr val="006B64"/>
                                      </a:solidFill>
                                      <a:latin typeface="Cambria Math" panose="02040503050406030204" pitchFamily="18" charset="0"/>
                                    </a:rPr>
                                    <m:t>𝒂</m:t>
                                  </m:r>
                                </m:e>
                              </m:bar>
                            </m:e>
                            <m:sub>
                              <m:r>
                                <a:rPr lang="en-US" b="1" i="1" smtClean="0">
                                  <a:solidFill>
                                    <a:srgbClr val="006B64"/>
                                  </a:solidFill>
                                  <a:latin typeface="Cambria Math" panose="02040503050406030204" pitchFamily="18" charset="0"/>
                                </a:rPr>
                                <m:t>𝒕</m:t>
                              </m:r>
                            </m:sub>
                          </m:sSub>
                        </m:e>
                      </m:rad>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𝒙</m:t>
                          </m:r>
                        </m:e>
                        <m:sub>
                          <m:r>
                            <a:rPr lang="en-US" b="1" i="1" smtClean="0">
                              <a:solidFill>
                                <a:srgbClr val="006B64"/>
                              </a:solidFill>
                              <a:latin typeface="Cambria Math" panose="02040503050406030204" pitchFamily="18" charset="0"/>
                            </a:rPr>
                            <m:t>𝟎</m:t>
                          </m:r>
                        </m:sub>
                      </m:sSub>
                      <m:r>
                        <a:rPr lang="en-US" b="1" i="1" smtClean="0">
                          <a:solidFill>
                            <a:srgbClr val="006B64"/>
                          </a:solidFill>
                          <a:latin typeface="Cambria Math" panose="02040503050406030204" pitchFamily="18" charset="0"/>
                        </a:rPr>
                        <m:t>,</m:t>
                      </m:r>
                      <m:r>
                        <a:rPr lang="en-US" b="1" i="1" smtClean="0">
                          <a:solidFill>
                            <a:srgbClr val="006B64"/>
                          </a:solidFill>
                          <a:latin typeface="Cambria Math" panose="02040503050406030204" pitchFamily="18" charset="0"/>
                        </a:rPr>
                        <m:t>𝟏</m:t>
                      </m:r>
                      <m:r>
                        <a:rPr lang="en-US" b="1" i="1" smtClean="0">
                          <a:solidFill>
                            <a:srgbClr val="006B64"/>
                          </a:solidFill>
                          <a:latin typeface="Cambria Math" panose="02040503050406030204" pitchFamily="18" charset="0"/>
                        </a:rPr>
                        <m:t>−</m:t>
                      </m:r>
                      <m:sSub>
                        <m:sSubPr>
                          <m:ctrlPr>
                            <a:rPr lang="en-US" b="1" i="1" smtClean="0">
                              <a:solidFill>
                                <a:srgbClr val="006B64"/>
                              </a:solidFill>
                              <a:latin typeface="Cambria Math" panose="02040503050406030204" pitchFamily="18" charset="0"/>
                            </a:rPr>
                          </m:ctrlPr>
                        </m:sSubPr>
                        <m:e>
                          <m:bar>
                            <m:barPr>
                              <m:pos m:val="top"/>
                              <m:ctrlPr>
                                <a:rPr lang="en-US" b="1" i="1" smtClean="0">
                                  <a:solidFill>
                                    <a:srgbClr val="006B64"/>
                                  </a:solidFill>
                                  <a:latin typeface="Cambria Math" panose="02040503050406030204" pitchFamily="18" charset="0"/>
                                </a:rPr>
                              </m:ctrlPr>
                            </m:barPr>
                            <m:e>
                              <m:r>
                                <a:rPr lang="en-US" b="1" i="1" smtClean="0">
                                  <a:solidFill>
                                    <a:srgbClr val="006B64"/>
                                  </a:solidFill>
                                  <a:latin typeface="Cambria Math" panose="02040503050406030204" pitchFamily="18" charset="0"/>
                                </a:rPr>
                                <m:t>𝒂</m:t>
                              </m:r>
                            </m:e>
                          </m:bar>
                        </m:e>
                        <m:sub>
                          <m:r>
                            <a:rPr lang="en-US" b="1" i="1" smtClean="0">
                              <a:solidFill>
                                <a:srgbClr val="006B64"/>
                              </a:solidFill>
                              <a:latin typeface="Cambria Math" panose="02040503050406030204" pitchFamily="18" charset="0"/>
                            </a:rPr>
                            <m:t>𝒕</m:t>
                          </m:r>
                        </m:sub>
                      </m:sSub>
                      <m:r>
                        <a:rPr lang="en-US" b="1" i="1" smtClean="0">
                          <a:solidFill>
                            <a:srgbClr val="006B64"/>
                          </a:solidFill>
                          <a:latin typeface="Cambria Math" panose="02040503050406030204" pitchFamily="18" charset="0"/>
                        </a:rPr>
                        <m:t>)</m:t>
                      </m:r>
                    </m:oMath>
                  </m:oMathPara>
                </a14:m>
                <a:endParaRPr lang="en-US" b="1" dirty="0">
                  <a:solidFill>
                    <a:srgbClr val="006B64"/>
                  </a:solidFill>
                </a:endParaRPr>
              </a:p>
            </p:txBody>
          </p:sp>
        </mc:Choice>
        <mc:Fallback xmlns="">
          <p:sp>
            <p:nvSpPr>
              <p:cNvPr id="4" name="TextBox 3">
                <a:extLst>
                  <a:ext uri="{FF2B5EF4-FFF2-40B4-BE49-F238E27FC236}">
                    <a16:creationId xmlns:a16="http://schemas.microsoft.com/office/drawing/2014/main" id="{40285D72-43C5-7E90-151F-A91BAB5D84D8}"/>
                  </a:ext>
                </a:extLst>
              </p:cNvPr>
              <p:cNvSpPr txBox="1">
                <a:spLocks noRot="1" noChangeAspect="1" noMove="1" noResize="1" noEditPoints="1" noAdjustHandles="1" noChangeArrowheads="1" noChangeShapeType="1" noTextEdit="1"/>
              </p:cNvSpPr>
              <p:nvPr/>
            </p:nvSpPr>
            <p:spPr>
              <a:xfrm>
                <a:off x="4727373" y="4561766"/>
                <a:ext cx="2737252" cy="335413"/>
              </a:xfrm>
              <a:prstGeom prst="rect">
                <a:avLst/>
              </a:prstGeom>
              <a:blipFill>
                <a:blip r:embed="rId8"/>
                <a:stretch>
                  <a:fillRect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A13CD59-4947-B823-6A43-9E5B131A7D33}"/>
                  </a:ext>
                </a:extLst>
              </p:cNvPr>
              <p:cNvSpPr txBox="1"/>
              <p:nvPr/>
            </p:nvSpPr>
            <p:spPr>
              <a:xfrm>
                <a:off x="890798"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0</m:t>
                          </m:r>
                        </m:sub>
                      </m:sSub>
                    </m:oMath>
                  </m:oMathPara>
                </a14:m>
                <a:endParaRPr lang="en-US" b="0" dirty="0">
                  <a:solidFill>
                    <a:srgbClr val="7030A0"/>
                  </a:solidFill>
                </a:endParaRPr>
              </a:p>
            </p:txBody>
          </p:sp>
        </mc:Choice>
        <mc:Fallback xmlns="">
          <p:sp>
            <p:nvSpPr>
              <p:cNvPr id="6" name="TextBox 5">
                <a:extLst>
                  <a:ext uri="{FF2B5EF4-FFF2-40B4-BE49-F238E27FC236}">
                    <a16:creationId xmlns:a16="http://schemas.microsoft.com/office/drawing/2014/main" id="{9A13CD59-4947-B823-6A43-9E5B131A7D33}"/>
                  </a:ext>
                </a:extLst>
              </p:cNvPr>
              <p:cNvSpPr txBox="1">
                <a:spLocks noRot="1" noChangeAspect="1" noMove="1" noResize="1" noEditPoints="1" noAdjustHandles="1" noChangeArrowheads="1" noChangeShapeType="1" noTextEdit="1"/>
              </p:cNvSpPr>
              <p:nvPr/>
            </p:nvSpPr>
            <p:spPr>
              <a:xfrm>
                <a:off x="890798" y="2582089"/>
                <a:ext cx="281423" cy="276999"/>
              </a:xfrm>
              <a:prstGeom prst="rect">
                <a:avLst/>
              </a:prstGeom>
              <a:blipFill>
                <a:blip r:embed="rId10"/>
                <a:stretch>
                  <a:fillRect l="-13043"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E340244-7108-1EC1-BFC3-4A300A464A62}"/>
                  </a:ext>
                </a:extLst>
              </p:cNvPr>
              <p:cNvSpPr txBox="1"/>
              <p:nvPr/>
            </p:nvSpPr>
            <p:spPr>
              <a:xfrm>
                <a:off x="4998517"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sub>
                      </m:sSub>
                    </m:oMath>
                  </m:oMathPara>
                </a14:m>
                <a:endParaRPr lang="en-US" b="0" dirty="0">
                  <a:solidFill>
                    <a:srgbClr val="7030A0"/>
                  </a:solidFill>
                </a:endParaRPr>
              </a:p>
            </p:txBody>
          </p:sp>
        </mc:Choice>
        <mc:Fallback xmlns="">
          <p:sp>
            <p:nvSpPr>
              <p:cNvPr id="8" name="TextBox 7">
                <a:extLst>
                  <a:ext uri="{FF2B5EF4-FFF2-40B4-BE49-F238E27FC236}">
                    <a16:creationId xmlns:a16="http://schemas.microsoft.com/office/drawing/2014/main" id="{0E340244-7108-1EC1-BFC3-4A300A464A62}"/>
                  </a:ext>
                </a:extLst>
              </p:cNvPr>
              <p:cNvSpPr txBox="1">
                <a:spLocks noRot="1" noChangeAspect="1" noMove="1" noResize="1" noEditPoints="1" noAdjustHandles="1" noChangeArrowheads="1" noChangeShapeType="1" noTextEdit="1"/>
              </p:cNvSpPr>
              <p:nvPr/>
            </p:nvSpPr>
            <p:spPr>
              <a:xfrm>
                <a:off x="4998517" y="2582089"/>
                <a:ext cx="281423" cy="276999"/>
              </a:xfrm>
              <a:prstGeom prst="rect">
                <a:avLst/>
              </a:prstGeom>
              <a:blipFill>
                <a:blip r:embed="rId11"/>
                <a:stretch>
                  <a:fillRect l="-8696"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B64E834-717E-B14A-60FB-9BF9D80AC886}"/>
                  </a:ext>
                </a:extLst>
              </p:cNvPr>
              <p:cNvSpPr txBox="1"/>
              <p:nvPr/>
            </p:nvSpPr>
            <p:spPr>
              <a:xfrm>
                <a:off x="6912059" y="2590297"/>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r>
                            <a:rPr lang="en-US" b="0" i="1" smtClean="0">
                              <a:solidFill>
                                <a:srgbClr val="7030A0"/>
                              </a:solidFill>
                              <a:latin typeface="Cambria Math" panose="02040503050406030204" pitchFamily="18" charset="0"/>
                            </a:rPr>
                            <m:t>+1</m:t>
                          </m:r>
                        </m:sub>
                      </m:sSub>
                    </m:oMath>
                  </m:oMathPara>
                </a14:m>
                <a:endParaRPr lang="en-US" b="0" dirty="0">
                  <a:solidFill>
                    <a:srgbClr val="7030A0"/>
                  </a:solidFill>
                </a:endParaRPr>
              </a:p>
            </p:txBody>
          </p:sp>
        </mc:Choice>
        <mc:Fallback xmlns="">
          <p:sp>
            <p:nvSpPr>
              <p:cNvPr id="9" name="TextBox 8">
                <a:extLst>
                  <a:ext uri="{FF2B5EF4-FFF2-40B4-BE49-F238E27FC236}">
                    <a16:creationId xmlns:a16="http://schemas.microsoft.com/office/drawing/2014/main" id="{BB64E834-717E-B14A-60FB-9BF9D80AC886}"/>
                  </a:ext>
                </a:extLst>
              </p:cNvPr>
              <p:cNvSpPr txBox="1">
                <a:spLocks noRot="1" noChangeAspect="1" noMove="1" noResize="1" noEditPoints="1" noAdjustHandles="1" noChangeArrowheads="1" noChangeShapeType="1" noTextEdit="1"/>
              </p:cNvSpPr>
              <p:nvPr/>
            </p:nvSpPr>
            <p:spPr>
              <a:xfrm>
                <a:off x="6912059" y="2590297"/>
                <a:ext cx="281423" cy="276999"/>
              </a:xfrm>
              <a:prstGeom prst="rect">
                <a:avLst/>
              </a:prstGeom>
              <a:blipFill>
                <a:blip r:embed="rId12"/>
                <a:stretch>
                  <a:fillRect l="-21739" r="-6521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455B9ED-7ED6-1EC1-A2A7-02BA7A611802}"/>
                  </a:ext>
                </a:extLst>
              </p:cNvPr>
              <p:cNvSpPr txBox="1"/>
              <p:nvPr/>
            </p:nvSpPr>
            <p:spPr>
              <a:xfrm>
                <a:off x="11019779" y="2590296"/>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𝑇</m:t>
                          </m:r>
                        </m:sub>
                      </m:sSub>
                    </m:oMath>
                  </m:oMathPara>
                </a14:m>
                <a:endParaRPr lang="en-US" b="0" dirty="0">
                  <a:solidFill>
                    <a:srgbClr val="7030A0"/>
                  </a:solidFill>
                </a:endParaRPr>
              </a:p>
            </p:txBody>
          </p:sp>
        </mc:Choice>
        <mc:Fallback xmlns="">
          <p:sp>
            <p:nvSpPr>
              <p:cNvPr id="10" name="TextBox 9">
                <a:extLst>
                  <a:ext uri="{FF2B5EF4-FFF2-40B4-BE49-F238E27FC236}">
                    <a16:creationId xmlns:a16="http://schemas.microsoft.com/office/drawing/2014/main" id="{C455B9ED-7ED6-1EC1-A2A7-02BA7A611802}"/>
                  </a:ext>
                </a:extLst>
              </p:cNvPr>
              <p:cNvSpPr txBox="1">
                <a:spLocks noRot="1" noChangeAspect="1" noMove="1" noResize="1" noEditPoints="1" noAdjustHandles="1" noChangeArrowheads="1" noChangeShapeType="1" noTextEdit="1"/>
              </p:cNvSpPr>
              <p:nvPr/>
            </p:nvSpPr>
            <p:spPr>
              <a:xfrm>
                <a:off x="11019779" y="2590296"/>
                <a:ext cx="281423" cy="276999"/>
              </a:xfrm>
              <a:prstGeom prst="rect">
                <a:avLst/>
              </a:prstGeom>
              <a:blipFill>
                <a:blip r:embed="rId13"/>
                <a:stretch>
                  <a:fillRect l="-13043" r="-8696" b="-13636"/>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DE854FA5-B983-485C-F95C-8A837AB9E30A}"/>
              </a:ext>
            </a:extLst>
          </p:cNvPr>
          <p:cNvSpPr txBox="1"/>
          <p:nvPr/>
        </p:nvSpPr>
        <p:spPr>
          <a:xfrm>
            <a:off x="2381280" y="2528534"/>
            <a:ext cx="7902091" cy="1231106"/>
          </a:xfrm>
          <a:prstGeom prst="rect">
            <a:avLst/>
          </a:prstGeom>
          <a:noFill/>
        </p:spPr>
        <p:txBody>
          <a:bodyPr wrap="square" lIns="0" tIns="0" rIns="0" bIns="0" rtlCol="0">
            <a:spAutoFit/>
          </a:bodyPr>
          <a:lstStyle/>
          <a:p>
            <a:r>
              <a:rPr lang="en-US" sz="8000" dirty="0">
                <a:solidFill>
                  <a:srgbClr val="7030A0"/>
                </a:solidFill>
              </a:rPr>
              <a:t>. . .                     . . .</a:t>
            </a:r>
            <a:r>
              <a:rPr lang="en-US" sz="8000" b="0" dirty="0">
                <a:solidFill>
                  <a:srgbClr val="7030A0"/>
                </a:solidFill>
              </a:rPr>
              <a:t>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6E71857-D829-5316-A7E5-0002E183A683}"/>
                  </a:ext>
                </a:extLst>
              </p:cNvPr>
              <p:cNvSpPr txBox="1"/>
              <p:nvPr/>
            </p:nvSpPr>
            <p:spPr>
              <a:xfrm>
                <a:off x="1726263" y="5134551"/>
                <a:ext cx="1242962" cy="6724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6B64"/>
                              </a:solidFill>
                              <a:latin typeface="Cambria Math" panose="02040503050406030204" pitchFamily="18" charset="0"/>
                            </a:rPr>
                          </m:ctrlPr>
                        </m:sSubPr>
                        <m:e>
                          <m:bar>
                            <m:barPr>
                              <m:pos m:val="top"/>
                              <m:ctrlPr>
                                <a:rPr lang="en-US" b="1" i="1" smtClean="0">
                                  <a:solidFill>
                                    <a:srgbClr val="006B64"/>
                                  </a:solidFill>
                                  <a:latin typeface="Cambria Math" panose="02040503050406030204" pitchFamily="18" charset="0"/>
                                </a:rPr>
                              </m:ctrlPr>
                            </m:barPr>
                            <m:e>
                              <m:r>
                                <a:rPr lang="en-US" b="1" i="1" smtClean="0">
                                  <a:solidFill>
                                    <a:srgbClr val="006B64"/>
                                  </a:solidFill>
                                  <a:latin typeface="Cambria Math" panose="02040503050406030204" pitchFamily="18" charset="0"/>
                                </a:rPr>
                                <m:t>𝒂</m:t>
                              </m:r>
                            </m:e>
                          </m:bar>
                        </m:e>
                        <m:sub>
                          <m:r>
                            <a:rPr lang="en-US" b="1" i="1" smtClean="0">
                              <a:solidFill>
                                <a:srgbClr val="006B64"/>
                              </a:solidFill>
                              <a:latin typeface="Cambria Math" panose="02040503050406030204" pitchFamily="18" charset="0"/>
                            </a:rPr>
                            <m:t>𝒕</m:t>
                          </m:r>
                        </m:sub>
                      </m:sSub>
                      <m:r>
                        <a:rPr lang="en-US" b="1" i="1" smtClean="0">
                          <a:solidFill>
                            <a:srgbClr val="006B64"/>
                          </a:solidFill>
                          <a:latin typeface="Cambria Math" panose="02040503050406030204" pitchFamily="18" charset="0"/>
                        </a:rPr>
                        <m:t>=</m:t>
                      </m:r>
                      <m:nary>
                        <m:naryPr>
                          <m:chr m:val="∏"/>
                          <m:supHide m:val="on"/>
                          <m:ctrlPr>
                            <a:rPr lang="en-US" b="1" i="1" smtClean="0">
                              <a:solidFill>
                                <a:srgbClr val="006B64"/>
                              </a:solidFill>
                              <a:latin typeface="Cambria Math" panose="02040503050406030204" pitchFamily="18" charset="0"/>
                            </a:rPr>
                          </m:ctrlPr>
                        </m:naryPr>
                        <m:sub>
                          <m:r>
                            <m:rPr>
                              <m:brk m:alnAt="7"/>
                            </m:rPr>
                            <a:rPr lang="en-US" b="1" i="1" smtClean="0">
                              <a:solidFill>
                                <a:srgbClr val="006B64"/>
                              </a:solidFill>
                              <a:latin typeface="Cambria Math" panose="02040503050406030204" pitchFamily="18" charset="0"/>
                            </a:rPr>
                            <m:t>𝟎</m:t>
                          </m:r>
                          <m:r>
                            <a:rPr lang="en-US" b="1" i="1" smtClean="0">
                              <a:solidFill>
                                <a:srgbClr val="006B64"/>
                              </a:solidFill>
                              <a:latin typeface="Cambria Math" panose="02040503050406030204" pitchFamily="18" charset="0"/>
                            </a:rPr>
                            <m:t>≤</m:t>
                          </m:r>
                          <m:r>
                            <a:rPr lang="en-US" b="1" i="1" smtClean="0">
                              <a:solidFill>
                                <a:srgbClr val="006B64"/>
                              </a:solidFill>
                              <a:latin typeface="Cambria Math" panose="02040503050406030204" pitchFamily="18" charset="0"/>
                            </a:rPr>
                            <m:t>𝒊</m:t>
                          </m:r>
                          <m:r>
                            <a:rPr lang="en-US" b="1" i="1" smtClean="0">
                              <a:solidFill>
                                <a:srgbClr val="006B64"/>
                              </a:solidFill>
                              <a:latin typeface="Cambria Math" panose="02040503050406030204" pitchFamily="18" charset="0"/>
                            </a:rPr>
                            <m:t>≤</m:t>
                          </m:r>
                          <m:r>
                            <a:rPr lang="en-US" b="1" i="1" smtClean="0">
                              <a:solidFill>
                                <a:srgbClr val="006B64"/>
                              </a:solidFill>
                              <a:latin typeface="Cambria Math" panose="02040503050406030204" pitchFamily="18" charset="0"/>
                            </a:rPr>
                            <m:t>𝒕</m:t>
                          </m:r>
                        </m:sub>
                        <m:sup/>
                        <m:e>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𝒂</m:t>
                              </m:r>
                            </m:e>
                            <m:sub>
                              <m:r>
                                <a:rPr lang="en-US" b="1" i="1" smtClean="0">
                                  <a:solidFill>
                                    <a:srgbClr val="006B64"/>
                                  </a:solidFill>
                                  <a:latin typeface="Cambria Math" panose="02040503050406030204" pitchFamily="18" charset="0"/>
                                </a:rPr>
                                <m:t>𝒕</m:t>
                              </m:r>
                            </m:sub>
                          </m:sSub>
                        </m:e>
                      </m:nary>
                    </m:oMath>
                  </m:oMathPara>
                </a14:m>
                <a:endParaRPr lang="en-US" b="1" dirty="0">
                  <a:solidFill>
                    <a:srgbClr val="006B64"/>
                  </a:solidFill>
                </a:endParaRPr>
              </a:p>
            </p:txBody>
          </p:sp>
        </mc:Choice>
        <mc:Fallback xmlns="">
          <p:sp>
            <p:nvSpPr>
              <p:cNvPr id="15" name="TextBox 14">
                <a:extLst>
                  <a:ext uri="{FF2B5EF4-FFF2-40B4-BE49-F238E27FC236}">
                    <a16:creationId xmlns:a16="http://schemas.microsoft.com/office/drawing/2014/main" id="{C6E71857-D829-5316-A7E5-0002E183A683}"/>
                  </a:ext>
                </a:extLst>
              </p:cNvPr>
              <p:cNvSpPr txBox="1">
                <a:spLocks noRot="1" noChangeAspect="1" noMove="1" noResize="1" noEditPoints="1" noAdjustHandles="1" noChangeArrowheads="1" noChangeShapeType="1" noTextEdit="1"/>
              </p:cNvSpPr>
              <p:nvPr/>
            </p:nvSpPr>
            <p:spPr>
              <a:xfrm>
                <a:off x="1726263" y="5134551"/>
                <a:ext cx="1242962" cy="672428"/>
              </a:xfrm>
              <a:prstGeom prst="rect">
                <a:avLst/>
              </a:prstGeom>
              <a:blipFill>
                <a:blip r:embed="rId14"/>
                <a:stretch>
                  <a:fillRect l="-22222" t="-146296" r="-17172" b="-198148"/>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43B7E1E8-CC93-9323-1C3F-499AFAC349A5}"/>
              </a:ext>
            </a:extLst>
          </p:cNvPr>
          <p:cNvSpPr>
            <a:spLocks noGrp="1"/>
          </p:cNvSpPr>
          <p:nvPr>
            <p:ph type="sldNum" sz="quarter" idx="12"/>
          </p:nvPr>
        </p:nvSpPr>
        <p:spPr/>
        <p:txBody>
          <a:bodyPr/>
          <a:lstStyle/>
          <a:p>
            <a:fld id="{DB3D1DDC-3BD2-964C-ABA5-B9BD7EA84B8A}" type="slidenum">
              <a:rPr lang="en-US" smtClean="0"/>
              <a:t>21</a:t>
            </a:fld>
            <a:endParaRPr lang="en-US"/>
          </a:p>
        </p:txBody>
      </p:sp>
      <p:sp>
        <p:nvSpPr>
          <p:cNvPr id="7" name="Google Shape;79;p17">
            <a:extLst>
              <a:ext uri="{FF2B5EF4-FFF2-40B4-BE49-F238E27FC236}">
                <a16:creationId xmlns:a16="http://schemas.microsoft.com/office/drawing/2014/main" id="{816D472E-B47A-1762-ADB5-1E0A5567DC29}"/>
              </a:ext>
            </a:extLst>
          </p:cNvPr>
          <p:cNvSpPr txBox="1"/>
          <p:nvPr/>
        </p:nvSpPr>
        <p:spPr>
          <a:xfrm>
            <a:off x="0" y="0"/>
            <a:ext cx="4164138"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Look like an image</a:t>
            </a:r>
            <a:endParaRPr sz="2800" b="1" dirty="0">
              <a:solidFill>
                <a:srgbClr val="004D80"/>
              </a:solidFill>
              <a:latin typeface="HelveticaNeue" panose="00000400000000000000" pitchFamily="2" charset="0"/>
              <a:ea typeface="Helvetica Neue"/>
              <a:cs typeface="Helvetica Neue"/>
              <a:sym typeface="Helvetica Neue"/>
            </a:endParaRPr>
          </a:p>
        </p:txBody>
      </p:sp>
      <p:sp>
        <p:nvSpPr>
          <p:cNvPr id="11" name="TextBox 10">
            <a:extLst>
              <a:ext uri="{FF2B5EF4-FFF2-40B4-BE49-F238E27FC236}">
                <a16:creationId xmlns:a16="http://schemas.microsoft.com/office/drawing/2014/main" id="{A312B2FF-C28D-DAA3-9EE1-214CA4927CEA}"/>
              </a:ext>
            </a:extLst>
          </p:cNvPr>
          <p:cNvSpPr txBox="1"/>
          <p:nvPr/>
        </p:nvSpPr>
        <p:spPr>
          <a:xfrm>
            <a:off x="3044370" y="6249545"/>
            <a:ext cx="7177630" cy="276999"/>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Each step is not a specific image, but is a probability distribution.</a:t>
            </a:r>
          </a:p>
        </p:txBody>
      </p:sp>
      <p:sp>
        <p:nvSpPr>
          <p:cNvPr id="16" name="TextBox 15">
            <a:extLst>
              <a:ext uri="{FF2B5EF4-FFF2-40B4-BE49-F238E27FC236}">
                <a16:creationId xmlns:a16="http://schemas.microsoft.com/office/drawing/2014/main" id="{57C0A6FC-4293-C9D5-FE25-139ACE36D969}"/>
              </a:ext>
            </a:extLst>
          </p:cNvPr>
          <p:cNvSpPr txBox="1"/>
          <p:nvPr/>
        </p:nvSpPr>
        <p:spPr>
          <a:xfrm>
            <a:off x="342169" y="614457"/>
            <a:ext cx="2743200" cy="369332"/>
          </a:xfrm>
          <a:prstGeom prst="rect">
            <a:avLst/>
          </a:prstGeom>
          <a:noFill/>
        </p:spPr>
        <p:txBody>
          <a:bodyPr wrap="square" lIns="0" tIns="0" rIns="0" bIns="0"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Forward Diffusion</a:t>
            </a:r>
          </a:p>
        </p:txBody>
      </p:sp>
      <p:sp>
        <p:nvSpPr>
          <p:cNvPr id="17" name="TextBox 16">
            <a:extLst>
              <a:ext uri="{FF2B5EF4-FFF2-40B4-BE49-F238E27FC236}">
                <a16:creationId xmlns:a16="http://schemas.microsoft.com/office/drawing/2014/main" id="{5E287332-BE3A-17E4-A1E7-458BE648ADEC}"/>
              </a:ext>
            </a:extLst>
          </p:cNvPr>
          <p:cNvSpPr txBox="1"/>
          <p:nvPr/>
        </p:nvSpPr>
        <p:spPr>
          <a:xfrm>
            <a:off x="2569029" y="1301514"/>
            <a:ext cx="8450750" cy="276999"/>
          </a:xfrm>
          <a:prstGeom prst="rect">
            <a:avLst/>
          </a:prstGeom>
          <a:noFill/>
        </p:spPr>
        <p:txBody>
          <a:bodyPr wrap="square" lIns="0" tIns="0" rIns="0" bIns="0"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We are using simplified notation that may not reflect what is used elsewhere.</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7E6233E-FF87-70F8-943D-0AB6951E0768}"/>
                  </a:ext>
                </a:extLst>
              </p:cNvPr>
              <p:cNvSpPr txBox="1"/>
              <p:nvPr/>
            </p:nvSpPr>
            <p:spPr>
              <a:xfrm>
                <a:off x="5648271" y="2133753"/>
                <a:ext cx="895456" cy="276999"/>
              </a:xfrm>
              <a:prstGeom prst="rect">
                <a:avLst/>
              </a:prstGeom>
              <a:noFill/>
            </p:spPr>
            <p:txBody>
              <a:bodyPr wrap="square" lIns="0" tIns="0" rIns="0" bIns="0" rtlCol="0">
                <a:spAutoFit/>
              </a:bodyPr>
              <a:lstStyle/>
              <a:p>
                <a14:m>
                  <m:oMath xmlns:m="http://schemas.openxmlformats.org/officeDocument/2006/math">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oMath>
                </a14:m>
                <a:r>
                  <a:rPr lang="en-US"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 noise</a:t>
                </a:r>
              </a:p>
            </p:txBody>
          </p:sp>
        </mc:Choice>
        <mc:Fallback xmlns="">
          <p:sp>
            <p:nvSpPr>
              <p:cNvPr id="19" name="TextBox 18">
                <a:extLst>
                  <a:ext uri="{FF2B5EF4-FFF2-40B4-BE49-F238E27FC236}">
                    <a16:creationId xmlns:a16="http://schemas.microsoft.com/office/drawing/2014/main" id="{B7E6233E-FF87-70F8-943D-0AB6951E0768}"/>
                  </a:ext>
                </a:extLst>
              </p:cNvPr>
              <p:cNvSpPr txBox="1">
                <a:spLocks noRot="1" noChangeAspect="1" noMove="1" noResize="1" noEditPoints="1" noAdjustHandles="1" noChangeArrowheads="1" noChangeShapeType="1" noTextEdit="1"/>
              </p:cNvSpPr>
              <p:nvPr/>
            </p:nvSpPr>
            <p:spPr>
              <a:xfrm>
                <a:off x="5648271" y="2133753"/>
                <a:ext cx="895456" cy="276999"/>
              </a:xfrm>
              <a:prstGeom prst="rect">
                <a:avLst/>
              </a:prstGeom>
              <a:blipFill>
                <a:blip r:embed="rId15"/>
                <a:stretch>
                  <a:fillRect l="-12500" t="-27273" r="-13889" b="-54545"/>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5363C78D-8BE1-1F91-08AE-D4A0960210C3}"/>
              </a:ext>
            </a:extLst>
          </p:cNvPr>
          <p:cNvSpPr txBox="1"/>
          <p:nvPr/>
        </p:nvSpPr>
        <p:spPr>
          <a:xfrm>
            <a:off x="8825140" y="5000901"/>
            <a:ext cx="2335350" cy="553998"/>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Sum of gaussians is another gaussian</a:t>
            </a:r>
          </a:p>
        </p:txBody>
      </p:sp>
    </p:spTree>
    <p:extLst>
      <p:ext uri="{BB962C8B-B14F-4D97-AF65-F5344CB8AC3E}">
        <p14:creationId xmlns:p14="http://schemas.microsoft.com/office/powerpoint/2010/main" val="24464566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8CCD8F-A314-98E3-E15F-F2B3CCC00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12192000" cy="11382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rved Arrow Images – Browse 322,966 Stock Photos, Vectors, and Video |  Adobe Stock">
            <a:extLst>
              <a:ext uri="{FF2B5EF4-FFF2-40B4-BE49-F238E27FC236}">
                <a16:creationId xmlns:a16="http://schemas.microsoft.com/office/drawing/2014/main" id="{498BD558-B901-E3C8-D85C-1C20B9BE3B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 t="26892" r="-2540" b="32669"/>
          <a:stretch/>
        </p:blipFill>
        <p:spPr bwMode="auto">
          <a:xfrm flipV="1">
            <a:off x="5550405" y="2480953"/>
            <a:ext cx="1091189" cy="3781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378EA90-F75C-7C6C-77AB-563577E25006}"/>
              </a:ext>
            </a:extLst>
          </p:cNvPr>
          <p:cNvPicPr>
            <a:picLocks noChangeAspect="1"/>
          </p:cNvPicPr>
          <p:nvPr/>
        </p:nvPicPr>
        <p:blipFill>
          <a:blip r:embed="rId4"/>
          <a:stretch>
            <a:fillRect/>
          </a:stretch>
        </p:blipFill>
        <p:spPr>
          <a:xfrm>
            <a:off x="2063019" y="2821725"/>
            <a:ext cx="2044700" cy="1384300"/>
          </a:xfrm>
          <a:prstGeom prst="rect">
            <a:avLst/>
          </a:prstGeom>
        </p:spPr>
      </p:pic>
      <p:pic>
        <p:nvPicPr>
          <p:cNvPr id="22" name="Picture 21">
            <a:extLst>
              <a:ext uri="{FF2B5EF4-FFF2-40B4-BE49-F238E27FC236}">
                <a16:creationId xmlns:a16="http://schemas.microsoft.com/office/drawing/2014/main" id="{B4500E7C-3378-9988-1B5E-E36427BA2AB7}"/>
              </a:ext>
            </a:extLst>
          </p:cNvPr>
          <p:cNvPicPr>
            <a:picLocks noChangeAspect="1"/>
          </p:cNvPicPr>
          <p:nvPr/>
        </p:nvPicPr>
        <p:blipFill>
          <a:blip r:embed="rId4"/>
          <a:stretch>
            <a:fillRect/>
          </a:stretch>
        </p:blipFill>
        <p:spPr>
          <a:xfrm>
            <a:off x="8178068" y="2867296"/>
            <a:ext cx="2044700" cy="1384300"/>
          </a:xfrm>
          <a:prstGeom prst="rect">
            <a:avLst/>
          </a:prstGeom>
        </p:spPr>
      </p:pic>
      <p:pic>
        <p:nvPicPr>
          <p:cNvPr id="2" name="Picture 4" descr="Curved Arrow Images – Browse 322,966 Stock Photos, Vectors, and Video |  Adobe Stock">
            <a:extLst>
              <a:ext uri="{FF2B5EF4-FFF2-40B4-BE49-F238E27FC236}">
                <a16:creationId xmlns:a16="http://schemas.microsoft.com/office/drawing/2014/main" id="{1C98C3CF-8FBB-7244-E8CE-CB8DE6F60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 t="26892" r="-2540" b="32669"/>
          <a:stretch/>
        </p:blipFill>
        <p:spPr bwMode="auto">
          <a:xfrm rot="10800000" flipV="1">
            <a:off x="5550404" y="3963720"/>
            <a:ext cx="1091189" cy="3781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E099AE4-FCEF-558F-9632-61B8BAA6FB4C}"/>
                  </a:ext>
                </a:extLst>
              </p:cNvPr>
              <p:cNvSpPr txBox="1"/>
              <p:nvPr/>
            </p:nvSpPr>
            <p:spPr>
              <a:xfrm>
                <a:off x="5317001" y="4454272"/>
                <a:ext cx="1735769" cy="276999"/>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Our models </a:t>
                </a:r>
                <a14:m>
                  <m:oMath xmlns:m="http://schemas.openxmlformats.org/officeDocument/2006/math">
                    <m:sSub>
                      <m:sSubPr>
                        <m:ctrlPr>
                          <a:rPr lang="en-US" b="1" i="1" smtClean="0">
                            <a:solidFill>
                              <a:srgbClr val="004D80"/>
                            </a:solidFill>
                            <a:latin typeface="Cambria Math" panose="02040503050406030204" pitchFamily="18" charset="0"/>
                          </a:rPr>
                        </m:ctrlPr>
                      </m:sSubPr>
                      <m:e>
                        <m:r>
                          <a:rPr lang="en-US" b="1" i="1" smtClean="0">
                            <a:solidFill>
                              <a:srgbClr val="004D80"/>
                            </a:solidFill>
                            <a:latin typeface="Cambria Math" panose="02040503050406030204" pitchFamily="18" charset="0"/>
                          </a:rPr>
                          <m:t>𝑴</m:t>
                        </m:r>
                      </m:e>
                      <m:sub>
                        <m:r>
                          <a:rPr lang="en-US" b="1" i="1" smtClean="0">
                            <a:solidFill>
                              <a:srgbClr val="004D80"/>
                            </a:solidFill>
                            <a:latin typeface="Cambria Math" panose="02040503050406030204" pitchFamily="18" charset="0"/>
                          </a:rPr>
                          <m:t>𝒕</m:t>
                        </m:r>
                      </m:sub>
                    </m:sSub>
                  </m:oMath>
                </a14:m>
                <a:endPar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5" name="TextBox 4">
                <a:extLst>
                  <a:ext uri="{FF2B5EF4-FFF2-40B4-BE49-F238E27FC236}">
                    <a16:creationId xmlns:a16="http://schemas.microsoft.com/office/drawing/2014/main" id="{FE099AE4-FCEF-558F-9632-61B8BAA6FB4C}"/>
                  </a:ext>
                </a:extLst>
              </p:cNvPr>
              <p:cNvSpPr txBox="1">
                <a:spLocks noRot="1" noChangeAspect="1" noMove="1" noResize="1" noEditPoints="1" noAdjustHandles="1" noChangeArrowheads="1" noChangeShapeType="1" noTextEdit="1"/>
              </p:cNvSpPr>
              <p:nvPr/>
            </p:nvSpPr>
            <p:spPr>
              <a:xfrm>
                <a:off x="5317001" y="4454272"/>
                <a:ext cx="1735769" cy="276999"/>
              </a:xfrm>
              <a:prstGeom prst="rect">
                <a:avLst/>
              </a:prstGeom>
              <a:blipFill>
                <a:blip r:embed="rId5"/>
                <a:stretch>
                  <a:fillRect l="-7971" t="-21739"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6A676A3-0AF3-BA2C-32C5-B8250EA2DCDC}"/>
                  </a:ext>
                </a:extLst>
              </p:cNvPr>
              <p:cNvSpPr txBox="1"/>
              <p:nvPr/>
            </p:nvSpPr>
            <p:spPr>
              <a:xfrm>
                <a:off x="890798"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0</m:t>
                          </m:r>
                        </m:sub>
                      </m:sSub>
                    </m:oMath>
                  </m:oMathPara>
                </a14:m>
                <a:endParaRPr lang="en-US" b="0" dirty="0">
                  <a:solidFill>
                    <a:srgbClr val="7030A0"/>
                  </a:solidFill>
                </a:endParaRPr>
              </a:p>
            </p:txBody>
          </p:sp>
        </mc:Choice>
        <mc:Fallback xmlns="">
          <p:sp>
            <p:nvSpPr>
              <p:cNvPr id="8" name="TextBox 7">
                <a:extLst>
                  <a:ext uri="{FF2B5EF4-FFF2-40B4-BE49-F238E27FC236}">
                    <a16:creationId xmlns:a16="http://schemas.microsoft.com/office/drawing/2014/main" id="{D6A676A3-0AF3-BA2C-32C5-B8250EA2DCDC}"/>
                  </a:ext>
                </a:extLst>
              </p:cNvPr>
              <p:cNvSpPr txBox="1">
                <a:spLocks noRot="1" noChangeAspect="1" noMove="1" noResize="1" noEditPoints="1" noAdjustHandles="1" noChangeArrowheads="1" noChangeShapeType="1" noTextEdit="1"/>
              </p:cNvSpPr>
              <p:nvPr/>
            </p:nvSpPr>
            <p:spPr>
              <a:xfrm>
                <a:off x="890798" y="2582089"/>
                <a:ext cx="281423" cy="276999"/>
              </a:xfrm>
              <a:prstGeom prst="rect">
                <a:avLst/>
              </a:prstGeom>
              <a:blipFill>
                <a:blip r:embed="rId7"/>
                <a:stretch>
                  <a:fillRect l="-13043"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ED75B6C-91EB-240F-F25A-32E46B458119}"/>
                  </a:ext>
                </a:extLst>
              </p:cNvPr>
              <p:cNvSpPr txBox="1"/>
              <p:nvPr/>
            </p:nvSpPr>
            <p:spPr>
              <a:xfrm>
                <a:off x="4998517"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sub>
                      </m:sSub>
                    </m:oMath>
                  </m:oMathPara>
                </a14:m>
                <a:endParaRPr lang="en-US" b="0" dirty="0">
                  <a:solidFill>
                    <a:srgbClr val="7030A0"/>
                  </a:solidFill>
                </a:endParaRPr>
              </a:p>
            </p:txBody>
          </p:sp>
        </mc:Choice>
        <mc:Fallback xmlns="">
          <p:sp>
            <p:nvSpPr>
              <p:cNvPr id="9" name="TextBox 8">
                <a:extLst>
                  <a:ext uri="{FF2B5EF4-FFF2-40B4-BE49-F238E27FC236}">
                    <a16:creationId xmlns:a16="http://schemas.microsoft.com/office/drawing/2014/main" id="{0ED75B6C-91EB-240F-F25A-32E46B458119}"/>
                  </a:ext>
                </a:extLst>
              </p:cNvPr>
              <p:cNvSpPr txBox="1">
                <a:spLocks noRot="1" noChangeAspect="1" noMove="1" noResize="1" noEditPoints="1" noAdjustHandles="1" noChangeArrowheads="1" noChangeShapeType="1" noTextEdit="1"/>
              </p:cNvSpPr>
              <p:nvPr/>
            </p:nvSpPr>
            <p:spPr>
              <a:xfrm>
                <a:off x="4998517" y="2582089"/>
                <a:ext cx="281423" cy="276999"/>
              </a:xfrm>
              <a:prstGeom prst="rect">
                <a:avLst/>
              </a:prstGeom>
              <a:blipFill>
                <a:blip r:embed="rId8"/>
                <a:stretch>
                  <a:fillRect l="-8696"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AE53C8-D971-8864-22A8-531EF3F7E790}"/>
                  </a:ext>
                </a:extLst>
              </p:cNvPr>
              <p:cNvSpPr txBox="1"/>
              <p:nvPr/>
            </p:nvSpPr>
            <p:spPr>
              <a:xfrm>
                <a:off x="6912059" y="2590297"/>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r>
                            <a:rPr lang="en-US" b="0" i="1" smtClean="0">
                              <a:solidFill>
                                <a:srgbClr val="7030A0"/>
                              </a:solidFill>
                              <a:latin typeface="Cambria Math" panose="02040503050406030204" pitchFamily="18" charset="0"/>
                            </a:rPr>
                            <m:t>+1</m:t>
                          </m:r>
                        </m:sub>
                      </m:sSub>
                    </m:oMath>
                  </m:oMathPara>
                </a14:m>
                <a:endParaRPr lang="en-US" b="0" dirty="0">
                  <a:solidFill>
                    <a:srgbClr val="7030A0"/>
                  </a:solidFill>
                </a:endParaRPr>
              </a:p>
            </p:txBody>
          </p:sp>
        </mc:Choice>
        <mc:Fallback xmlns="">
          <p:sp>
            <p:nvSpPr>
              <p:cNvPr id="10" name="TextBox 9">
                <a:extLst>
                  <a:ext uri="{FF2B5EF4-FFF2-40B4-BE49-F238E27FC236}">
                    <a16:creationId xmlns:a16="http://schemas.microsoft.com/office/drawing/2014/main" id="{1FAE53C8-D971-8864-22A8-531EF3F7E790}"/>
                  </a:ext>
                </a:extLst>
              </p:cNvPr>
              <p:cNvSpPr txBox="1">
                <a:spLocks noRot="1" noChangeAspect="1" noMove="1" noResize="1" noEditPoints="1" noAdjustHandles="1" noChangeArrowheads="1" noChangeShapeType="1" noTextEdit="1"/>
              </p:cNvSpPr>
              <p:nvPr/>
            </p:nvSpPr>
            <p:spPr>
              <a:xfrm>
                <a:off x="6912059" y="2590297"/>
                <a:ext cx="281423" cy="276999"/>
              </a:xfrm>
              <a:prstGeom prst="rect">
                <a:avLst/>
              </a:prstGeom>
              <a:blipFill>
                <a:blip r:embed="rId9"/>
                <a:stretch>
                  <a:fillRect l="-21739" r="-6521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61B083D-EA78-51D6-E661-833E261E262C}"/>
                  </a:ext>
                </a:extLst>
              </p:cNvPr>
              <p:cNvSpPr txBox="1"/>
              <p:nvPr/>
            </p:nvSpPr>
            <p:spPr>
              <a:xfrm>
                <a:off x="11019779" y="2590296"/>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𝑇</m:t>
                          </m:r>
                        </m:sub>
                      </m:sSub>
                    </m:oMath>
                  </m:oMathPara>
                </a14:m>
                <a:endParaRPr lang="en-US" b="0" dirty="0">
                  <a:solidFill>
                    <a:srgbClr val="7030A0"/>
                  </a:solidFill>
                </a:endParaRPr>
              </a:p>
            </p:txBody>
          </p:sp>
        </mc:Choice>
        <mc:Fallback xmlns="">
          <p:sp>
            <p:nvSpPr>
              <p:cNvPr id="11" name="TextBox 10">
                <a:extLst>
                  <a:ext uri="{FF2B5EF4-FFF2-40B4-BE49-F238E27FC236}">
                    <a16:creationId xmlns:a16="http://schemas.microsoft.com/office/drawing/2014/main" id="{B61B083D-EA78-51D6-E661-833E261E262C}"/>
                  </a:ext>
                </a:extLst>
              </p:cNvPr>
              <p:cNvSpPr txBox="1">
                <a:spLocks noRot="1" noChangeAspect="1" noMove="1" noResize="1" noEditPoints="1" noAdjustHandles="1" noChangeArrowheads="1" noChangeShapeType="1" noTextEdit="1"/>
              </p:cNvSpPr>
              <p:nvPr/>
            </p:nvSpPr>
            <p:spPr>
              <a:xfrm>
                <a:off x="11019779" y="2590296"/>
                <a:ext cx="281423" cy="276999"/>
              </a:xfrm>
              <a:prstGeom prst="rect">
                <a:avLst/>
              </a:prstGeom>
              <a:blipFill>
                <a:blip r:embed="rId10"/>
                <a:stretch>
                  <a:fillRect l="-13043" r="-8696" b="-1363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FC5F1ADE-4B70-85D1-6946-434F08071208}"/>
              </a:ext>
            </a:extLst>
          </p:cNvPr>
          <p:cNvSpPr txBox="1"/>
          <p:nvPr/>
        </p:nvSpPr>
        <p:spPr>
          <a:xfrm>
            <a:off x="2381280" y="2528534"/>
            <a:ext cx="7902091" cy="1231106"/>
          </a:xfrm>
          <a:prstGeom prst="rect">
            <a:avLst/>
          </a:prstGeom>
          <a:noFill/>
        </p:spPr>
        <p:txBody>
          <a:bodyPr wrap="square" lIns="0" tIns="0" rIns="0" bIns="0" rtlCol="0">
            <a:spAutoFit/>
          </a:bodyPr>
          <a:lstStyle/>
          <a:p>
            <a:r>
              <a:rPr lang="en-US" sz="8000" dirty="0">
                <a:solidFill>
                  <a:srgbClr val="7030A0"/>
                </a:solidFill>
              </a:rPr>
              <a:t>. . .                     . . .</a:t>
            </a:r>
            <a:r>
              <a:rPr lang="en-US" sz="8000" b="0" dirty="0">
                <a:solidFill>
                  <a:srgbClr val="7030A0"/>
                </a:solidFill>
              </a:rPr>
              <a:t> </a:t>
            </a:r>
          </a:p>
        </p:txBody>
      </p:sp>
      <p:sp>
        <p:nvSpPr>
          <p:cNvPr id="14" name="TextBox 13">
            <a:extLst>
              <a:ext uri="{FF2B5EF4-FFF2-40B4-BE49-F238E27FC236}">
                <a16:creationId xmlns:a16="http://schemas.microsoft.com/office/drawing/2014/main" id="{F708DDD8-D91D-B0E9-82FD-9C1A87D7E8C8}"/>
              </a:ext>
            </a:extLst>
          </p:cNvPr>
          <p:cNvSpPr txBox="1"/>
          <p:nvPr/>
        </p:nvSpPr>
        <p:spPr>
          <a:xfrm>
            <a:off x="4362781" y="5188218"/>
            <a:ext cx="4512278" cy="707886"/>
          </a:xfrm>
          <a:prstGeom prst="rect">
            <a:avLst/>
          </a:prstGeom>
          <a:noFill/>
        </p:spPr>
        <p:txBody>
          <a:bodyPr wrap="square" rtlCol="0">
            <a:spAutoFit/>
          </a:bodyPr>
          <a:lstStyle/>
          <a:p>
            <a:r>
              <a:rPr lang="en-US" sz="40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Reverse Diffusion</a:t>
            </a:r>
          </a:p>
        </p:txBody>
      </p:sp>
      <p:sp>
        <p:nvSpPr>
          <p:cNvPr id="3" name="Slide Number Placeholder 2">
            <a:extLst>
              <a:ext uri="{FF2B5EF4-FFF2-40B4-BE49-F238E27FC236}">
                <a16:creationId xmlns:a16="http://schemas.microsoft.com/office/drawing/2014/main" id="{72069564-53DB-3288-E35A-AB196216E5D9}"/>
              </a:ext>
            </a:extLst>
          </p:cNvPr>
          <p:cNvSpPr>
            <a:spLocks noGrp="1"/>
          </p:cNvSpPr>
          <p:nvPr>
            <p:ph type="sldNum" sz="quarter" idx="12"/>
          </p:nvPr>
        </p:nvSpPr>
        <p:spPr/>
        <p:txBody>
          <a:bodyPr/>
          <a:lstStyle/>
          <a:p>
            <a:fld id="{DB3D1DDC-3BD2-964C-ABA5-B9BD7EA84B8A}" type="slidenum">
              <a:rPr lang="en-US" smtClean="0"/>
              <a:t>22</a:t>
            </a:fld>
            <a:endParaRPr lang="en-US"/>
          </a:p>
        </p:txBody>
      </p:sp>
      <p:sp>
        <p:nvSpPr>
          <p:cNvPr id="4" name="Google Shape;79;p17">
            <a:extLst>
              <a:ext uri="{FF2B5EF4-FFF2-40B4-BE49-F238E27FC236}">
                <a16:creationId xmlns:a16="http://schemas.microsoft.com/office/drawing/2014/main" id="{56ADA68C-D232-5656-2673-C8794C5FFD35}"/>
              </a:ext>
            </a:extLst>
          </p:cNvPr>
          <p:cNvSpPr txBox="1"/>
          <p:nvPr/>
        </p:nvSpPr>
        <p:spPr>
          <a:xfrm>
            <a:off x="0" y="0"/>
            <a:ext cx="4164138"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Look like an image</a:t>
            </a:r>
            <a:endParaRPr sz="2800" b="1" dirty="0">
              <a:solidFill>
                <a:srgbClr val="004D80"/>
              </a:solidFill>
              <a:latin typeface="HelveticaNeue" panose="00000400000000000000" pitchFamily="2" charset="0"/>
              <a:ea typeface="Helvetica Neue"/>
              <a:cs typeface="Helvetica Neue"/>
              <a:sym typeface="Helvetica Neue"/>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689C66-E7E6-3EE0-D922-1B28795238E9}"/>
                  </a:ext>
                </a:extLst>
              </p:cNvPr>
              <p:cNvSpPr txBox="1"/>
              <p:nvPr/>
            </p:nvSpPr>
            <p:spPr>
              <a:xfrm>
                <a:off x="5648271" y="2133753"/>
                <a:ext cx="895456" cy="276999"/>
              </a:xfrm>
              <a:prstGeom prst="rect">
                <a:avLst/>
              </a:prstGeom>
              <a:noFill/>
            </p:spPr>
            <p:txBody>
              <a:bodyPr wrap="square" lIns="0" tIns="0" rIns="0" bIns="0" rtlCol="0">
                <a:spAutoFit/>
              </a:bodyPr>
              <a:lstStyle/>
              <a:p>
                <a14:m>
                  <m:oMath xmlns:m="http://schemas.openxmlformats.org/officeDocument/2006/math">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oMath>
                </a14:m>
                <a:r>
                  <a:rPr lang="en-US"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 noise</a:t>
                </a:r>
              </a:p>
            </p:txBody>
          </p:sp>
        </mc:Choice>
        <mc:Fallback xmlns="">
          <p:sp>
            <p:nvSpPr>
              <p:cNvPr id="6" name="TextBox 5">
                <a:extLst>
                  <a:ext uri="{FF2B5EF4-FFF2-40B4-BE49-F238E27FC236}">
                    <a16:creationId xmlns:a16="http://schemas.microsoft.com/office/drawing/2014/main" id="{A5689C66-E7E6-3EE0-D922-1B28795238E9}"/>
                  </a:ext>
                </a:extLst>
              </p:cNvPr>
              <p:cNvSpPr txBox="1">
                <a:spLocks noRot="1" noChangeAspect="1" noMove="1" noResize="1" noEditPoints="1" noAdjustHandles="1" noChangeArrowheads="1" noChangeShapeType="1" noTextEdit="1"/>
              </p:cNvSpPr>
              <p:nvPr/>
            </p:nvSpPr>
            <p:spPr>
              <a:xfrm>
                <a:off x="5648271" y="2133753"/>
                <a:ext cx="895456" cy="276999"/>
              </a:xfrm>
              <a:prstGeom prst="rect">
                <a:avLst/>
              </a:prstGeom>
              <a:blipFill>
                <a:blip r:embed="rId11"/>
                <a:stretch>
                  <a:fillRect l="-12500" t="-27273" r="-13889" b="-54545"/>
                </a:stretch>
              </a:blipFill>
            </p:spPr>
            <p:txBody>
              <a:bodyPr/>
              <a:lstStyle/>
              <a:p>
                <a:r>
                  <a:rPr lang="en-US">
                    <a:noFill/>
                  </a:rPr>
                  <a:t> </a:t>
                </a:r>
              </a:p>
            </p:txBody>
          </p:sp>
        </mc:Fallback>
      </mc:AlternateContent>
    </p:spTree>
    <p:extLst>
      <p:ext uri="{BB962C8B-B14F-4D97-AF65-F5344CB8AC3E}">
        <p14:creationId xmlns:p14="http://schemas.microsoft.com/office/powerpoint/2010/main" val="6808909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E099AE4-FCEF-558F-9632-61B8BAA6FB4C}"/>
                  </a:ext>
                </a:extLst>
              </p:cNvPr>
              <p:cNvSpPr txBox="1"/>
              <p:nvPr/>
            </p:nvSpPr>
            <p:spPr>
              <a:xfrm>
                <a:off x="5862661" y="3290500"/>
                <a:ext cx="46667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4D80"/>
                              </a:solidFill>
                              <a:latin typeface="Cambria Math" panose="02040503050406030204" pitchFamily="18" charset="0"/>
                            </a:rPr>
                          </m:ctrlPr>
                        </m:sSubPr>
                        <m:e>
                          <m:r>
                            <a:rPr lang="en-US" b="1" i="1" smtClean="0">
                              <a:solidFill>
                                <a:srgbClr val="004D80"/>
                              </a:solidFill>
                              <a:latin typeface="Cambria Math" panose="02040503050406030204" pitchFamily="18" charset="0"/>
                            </a:rPr>
                            <m:t>𝑴</m:t>
                          </m:r>
                        </m:e>
                        <m:sub>
                          <m:r>
                            <a:rPr lang="en-US" b="1" i="1" smtClean="0">
                              <a:solidFill>
                                <a:srgbClr val="004D80"/>
                              </a:solidFill>
                              <a:latin typeface="Cambria Math" panose="02040503050406030204" pitchFamily="18" charset="0"/>
                            </a:rPr>
                            <m:t>𝒕</m:t>
                          </m:r>
                        </m:sub>
                      </m:sSub>
                    </m:oMath>
                  </m:oMathPara>
                </a14:m>
                <a:endParaRPr lang="en-US" b="1" dirty="0">
                  <a:solidFill>
                    <a:srgbClr val="004D80"/>
                  </a:solidFill>
                </a:endParaRPr>
              </a:p>
            </p:txBody>
          </p:sp>
        </mc:Choice>
        <mc:Fallback xmlns="">
          <p:sp>
            <p:nvSpPr>
              <p:cNvPr id="5" name="TextBox 4">
                <a:extLst>
                  <a:ext uri="{FF2B5EF4-FFF2-40B4-BE49-F238E27FC236}">
                    <a16:creationId xmlns:a16="http://schemas.microsoft.com/office/drawing/2014/main" id="{FE099AE4-FCEF-558F-9632-61B8BAA6FB4C}"/>
                  </a:ext>
                </a:extLst>
              </p:cNvPr>
              <p:cNvSpPr txBox="1">
                <a:spLocks noRot="1" noChangeAspect="1" noMove="1" noResize="1" noEditPoints="1" noAdjustHandles="1" noChangeArrowheads="1" noChangeShapeType="1" noTextEdit="1"/>
              </p:cNvSpPr>
              <p:nvPr/>
            </p:nvSpPr>
            <p:spPr>
              <a:xfrm>
                <a:off x="5862661" y="3290500"/>
                <a:ext cx="466677" cy="276999"/>
              </a:xfrm>
              <a:prstGeom prst="rect">
                <a:avLst/>
              </a:prstGeom>
              <a:blipFill>
                <a:blip r:embed="rId2"/>
                <a:stretch>
                  <a:fillRect b="-18182"/>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72069564-53DB-3288-E35A-AB196216E5D9}"/>
              </a:ext>
            </a:extLst>
          </p:cNvPr>
          <p:cNvSpPr>
            <a:spLocks noGrp="1"/>
          </p:cNvSpPr>
          <p:nvPr>
            <p:ph type="sldNum" sz="quarter" idx="12"/>
          </p:nvPr>
        </p:nvSpPr>
        <p:spPr/>
        <p:txBody>
          <a:bodyPr/>
          <a:lstStyle/>
          <a:p>
            <a:fld id="{DB3D1DDC-3BD2-964C-ABA5-B9BD7EA84B8A}" type="slidenum">
              <a:rPr lang="en-US" smtClean="0"/>
              <a:t>23</a:t>
            </a:fld>
            <a:endParaRPr lang="en-US"/>
          </a:p>
        </p:txBody>
      </p:sp>
      <p:pic>
        <p:nvPicPr>
          <p:cNvPr id="4" name="Picture 3">
            <a:extLst>
              <a:ext uri="{FF2B5EF4-FFF2-40B4-BE49-F238E27FC236}">
                <a16:creationId xmlns:a16="http://schemas.microsoft.com/office/drawing/2014/main" id="{2872BEE1-B059-E7C9-8DDF-BCD6257B23B6}"/>
              </a:ext>
            </a:extLst>
          </p:cNvPr>
          <p:cNvPicPr>
            <a:picLocks noChangeAspect="1"/>
          </p:cNvPicPr>
          <p:nvPr/>
        </p:nvPicPr>
        <p:blipFill>
          <a:blip r:embed="rId3"/>
          <a:stretch>
            <a:fillRect/>
          </a:stretch>
        </p:blipFill>
        <p:spPr>
          <a:xfrm>
            <a:off x="7514768" y="2919158"/>
            <a:ext cx="2007248" cy="1019682"/>
          </a:xfrm>
          <a:prstGeom prst="rect">
            <a:avLst/>
          </a:prstGeom>
        </p:spPr>
      </p:pic>
      <p:pic>
        <p:nvPicPr>
          <p:cNvPr id="6" name="Picture 5">
            <a:extLst>
              <a:ext uri="{FF2B5EF4-FFF2-40B4-BE49-F238E27FC236}">
                <a16:creationId xmlns:a16="http://schemas.microsoft.com/office/drawing/2014/main" id="{A122ACC7-2F39-180A-753C-8D47DA1C6855}"/>
              </a:ext>
            </a:extLst>
          </p:cNvPr>
          <p:cNvPicPr>
            <a:picLocks noChangeAspect="1"/>
          </p:cNvPicPr>
          <p:nvPr/>
        </p:nvPicPr>
        <p:blipFill>
          <a:blip r:embed="rId4"/>
          <a:stretch>
            <a:fillRect/>
          </a:stretch>
        </p:blipFill>
        <p:spPr>
          <a:xfrm>
            <a:off x="2841660" y="2923124"/>
            <a:ext cx="2007248" cy="1015716"/>
          </a:xfrm>
          <a:prstGeom prst="rect">
            <a:avLst/>
          </a:prstGeom>
        </p:spPr>
      </p:pic>
      <p:pic>
        <p:nvPicPr>
          <p:cNvPr id="7" name="Picture 6">
            <a:extLst>
              <a:ext uri="{FF2B5EF4-FFF2-40B4-BE49-F238E27FC236}">
                <a16:creationId xmlns:a16="http://schemas.microsoft.com/office/drawing/2014/main" id="{75F45467-81EF-99C2-6659-78752DE0E173}"/>
              </a:ext>
            </a:extLst>
          </p:cNvPr>
          <p:cNvPicPr>
            <a:picLocks noChangeAspect="1"/>
          </p:cNvPicPr>
          <p:nvPr/>
        </p:nvPicPr>
        <p:blipFill>
          <a:blip r:embed="rId5"/>
          <a:stretch>
            <a:fillRect/>
          </a:stretch>
        </p:blipFill>
        <p:spPr>
          <a:xfrm>
            <a:off x="2900428" y="4206025"/>
            <a:ext cx="1863462" cy="1860785"/>
          </a:xfrm>
          <a:prstGeom prst="rect">
            <a:avLst/>
          </a:prstGeom>
        </p:spPr>
      </p:pic>
      <p:pic>
        <p:nvPicPr>
          <p:cNvPr id="12" name="Picture 11">
            <a:extLst>
              <a:ext uri="{FF2B5EF4-FFF2-40B4-BE49-F238E27FC236}">
                <a16:creationId xmlns:a16="http://schemas.microsoft.com/office/drawing/2014/main" id="{F9E117E3-2737-CA73-4F0C-C6253659E965}"/>
              </a:ext>
            </a:extLst>
          </p:cNvPr>
          <p:cNvPicPr>
            <a:picLocks noChangeAspect="1"/>
          </p:cNvPicPr>
          <p:nvPr/>
        </p:nvPicPr>
        <p:blipFill>
          <a:blip r:embed="rId6"/>
          <a:stretch>
            <a:fillRect/>
          </a:stretch>
        </p:blipFill>
        <p:spPr>
          <a:xfrm>
            <a:off x="7615008" y="4206025"/>
            <a:ext cx="1863462" cy="1866139"/>
          </a:xfrm>
          <a:prstGeom prst="rect">
            <a:avLst/>
          </a:prstGeom>
        </p:spPr>
      </p:pic>
      <p:pic>
        <p:nvPicPr>
          <p:cNvPr id="16" name="Picture 15">
            <a:extLst>
              <a:ext uri="{FF2B5EF4-FFF2-40B4-BE49-F238E27FC236}">
                <a16:creationId xmlns:a16="http://schemas.microsoft.com/office/drawing/2014/main" id="{04F30F68-EA1E-F37B-B2EE-83A90ADA07F4}"/>
              </a:ext>
            </a:extLst>
          </p:cNvPr>
          <p:cNvPicPr>
            <a:picLocks noChangeAspect="1"/>
          </p:cNvPicPr>
          <p:nvPr/>
        </p:nvPicPr>
        <p:blipFill>
          <a:blip r:embed="rId7"/>
          <a:stretch>
            <a:fillRect/>
          </a:stretch>
        </p:blipFill>
        <p:spPr>
          <a:xfrm>
            <a:off x="2878279" y="1159660"/>
            <a:ext cx="1858883" cy="1476990"/>
          </a:xfrm>
          <a:prstGeom prst="rect">
            <a:avLst/>
          </a:prstGeom>
        </p:spPr>
      </p:pic>
      <p:pic>
        <p:nvPicPr>
          <p:cNvPr id="17" name="Picture 16">
            <a:extLst>
              <a:ext uri="{FF2B5EF4-FFF2-40B4-BE49-F238E27FC236}">
                <a16:creationId xmlns:a16="http://schemas.microsoft.com/office/drawing/2014/main" id="{1D1FE27E-867D-78EB-D459-505C8033B125}"/>
              </a:ext>
            </a:extLst>
          </p:cNvPr>
          <p:cNvPicPr>
            <a:picLocks noChangeAspect="1"/>
          </p:cNvPicPr>
          <p:nvPr/>
        </p:nvPicPr>
        <p:blipFill>
          <a:blip r:embed="rId8"/>
          <a:stretch>
            <a:fillRect/>
          </a:stretch>
        </p:blipFill>
        <p:spPr>
          <a:xfrm>
            <a:off x="7586280" y="1155986"/>
            <a:ext cx="1858883" cy="1479002"/>
          </a:xfrm>
          <a:prstGeom prst="rect">
            <a:avLst/>
          </a:prstGeom>
        </p:spPr>
      </p:pic>
      <p:pic>
        <p:nvPicPr>
          <p:cNvPr id="19" name="Google Shape;403;p46" descr="Line Line">
            <a:extLst>
              <a:ext uri="{FF2B5EF4-FFF2-40B4-BE49-F238E27FC236}">
                <a16:creationId xmlns:a16="http://schemas.microsoft.com/office/drawing/2014/main" id="{F1E7F153-AB88-CEEF-4514-C00AD62557D0}"/>
              </a:ext>
            </a:extLst>
          </p:cNvPr>
          <p:cNvPicPr preferRelativeResize="0"/>
          <p:nvPr/>
        </p:nvPicPr>
        <p:blipFill rotWithShape="1">
          <a:blip r:embed="rId9">
            <a:alphaModFix/>
          </a:blip>
          <a:srcRect/>
          <a:stretch/>
        </p:blipFill>
        <p:spPr>
          <a:xfrm rot="10800000">
            <a:off x="5044470" y="3340061"/>
            <a:ext cx="631883" cy="227438"/>
          </a:xfrm>
          <a:prstGeom prst="rect">
            <a:avLst/>
          </a:prstGeom>
          <a:noFill/>
          <a:ln>
            <a:noFill/>
          </a:ln>
        </p:spPr>
      </p:pic>
      <p:pic>
        <p:nvPicPr>
          <p:cNvPr id="20" name="Google Shape;404;p46" descr="Line Line">
            <a:extLst>
              <a:ext uri="{FF2B5EF4-FFF2-40B4-BE49-F238E27FC236}">
                <a16:creationId xmlns:a16="http://schemas.microsoft.com/office/drawing/2014/main" id="{687CD046-76FD-C18E-1DED-C83618EDD80A}"/>
              </a:ext>
            </a:extLst>
          </p:cNvPr>
          <p:cNvPicPr preferRelativeResize="0"/>
          <p:nvPr/>
        </p:nvPicPr>
        <p:blipFill rotWithShape="1">
          <a:blip r:embed="rId9">
            <a:alphaModFix/>
          </a:blip>
          <a:srcRect/>
          <a:stretch/>
        </p:blipFill>
        <p:spPr>
          <a:xfrm rot="10800000">
            <a:off x="6515646" y="3326614"/>
            <a:ext cx="631884" cy="227438"/>
          </a:xfrm>
          <a:prstGeom prst="rect">
            <a:avLst/>
          </a:prstGeom>
          <a:noFill/>
          <a:ln>
            <a:noFill/>
          </a:ln>
        </p:spPr>
      </p:pic>
      <p:sp>
        <p:nvSpPr>
          <p:cNvPr id="2" name="Google Shape;79;p17">
            <a:extLst>
              <a:ext uri="{FF2B5EF4-FFF2-40B4-BE49-F238E27FC236}">
                <a16:creationId xmlns:a16="http://schemas.microsoft.com/office/drawing/2014/main" id="{B8E20DD9-DFF7-8DEF-38A0-33C5E277D4BC}"/>
              </a:ext>
            </a:extLst>
          </p:cNvPr>
          <p:cNvSpPr txBox="1"/>
          <p:nvPr/>
        </p:nvSpPr>
        <p:spPr>
          <a:xfrm>
            <a:off x="0" y="0"/>
            <a:ext cx="4164138"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Look like an image</a:t>
            </a:r>
            <a:endParaRPr sz="2800" b="1" dirty="0">
              <a:solidFill>
                <a:srgbClr val="004D80"/>
              </a:solidFill>
              <a:latin typeface="HelveticaNeue" panose="00000400000000000000" pitchFamily="2" charset="0"/>
              <a:ea typeface="Helvetica Neue"/>
              <a:cs typeface="Helvetica Neue"/>
              <a:sym typeface="Helvetica Neue"/>
            </a:endParaRPr>
          </a:p>
        </p:txBody>
      </p:sp>
      <p:sp>
        <p:nvSpPr>
          <p:cNvPr id="8" name="TextBox 7">
            <a:extLst>
              <a:ext uri="{FF2B5EF4-FFF2-40B4-BE49-F238E27FC236}">
                <a16:creationId xmlns:a16="http://schemas.microsoft.com/office/drawing/2014/main" id="{77C1B3D6-B3D0-3A29-5513-0B579A0165DE}"/>
              </a:ext>
            </a:extLst>
          </p:cNvPr>
          <p:cNvSpPr txBox="1"/>
          <p:nvPr/>
        </p:nvSpPr>
        <p:spPr>
          <a:xfrm>
            <a:off x="313771" y="587885"/>
            <a:ext cx="3939088"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Reverse Diffusion</a:t>
            </a:r>
          </a:p>
        </p:txBody>
      </p:sp>
    </p:spTree>
    <p:extLst>
      <p:ext uri="{BB962C8B-B14F-4D97-AF65-F5344CB8AC3E}">
        <p14:creationId xmlns:p14="http://schemas.microsoft.com/office/powerpoint/2010/main" val="33604213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8CCD8F-A314-98E3-E15F-F2B3CCC00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12192000" cy="11382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rved Arrow Images – Browse 322,966 Stock Photos, Vectors, and Video |  Adobe Stock">
            <a:extLst>
              <a:ext uri="{FF2B5EF4-FFF2-40B4-BE49-F238E27FC236}">
                <a16:creationId xmlns:a16="http://schemas.microsoft.com/office/drawing/2014/main" id="{498BD558-B901-E3C8-D85C-1C20B9BE3B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 t="26892" r="-2540" b="32669"/>
          <a:stretch/>
        </p:blipFill>
        <p:spPr bwMode="auto">
          <a:xfrm flipV="1">
            <a:off x="5550405" y="2480953"/>
            <a:ext cx="1091189" cy="3781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378EA90-F75C-7C6C-77AB-563577E25006}"/>
              </a:ext>
            </a:extLst>
          </p:cNvPr>
          <p:cNvPicPr>
            <a:picLocks noChangeAspect="1"/>
          </p:cNvPicPr>
          <p:nvPr/>
        </p:nvPicPr>
        <p:blipFill>
          <a:blip r:embed="rId4"/>
          <a:stretch>
            <a:fillRect/>
          </a:stretch>
        </p:blipFill>
        <p:spPr>
          <a:xfrm>
            <a:off x="2063019" y="2821725"/>
            <a:ext cx="2044700" cy="1384300"/>
          </a:xfrm>
          <a:prstGeom prst="rect">
            <a:avLst/>
          </a:prstGeom>
        </p:spPr>
      </p:pic>
      <p:pic>
        <p:nvPicPr>
          <p:cNvPr id="22" name="Picture 21">
            <a:extLst>
              <a:ext uri="{FF2B5EF4-FFF2-40B4-BE49-F238E27FC236}">
                <a16:creationId xmlns:a16="http://schemas.microsoft.com/office/drawing/2014/main" id="{B4500E7C-3378-9988-1B5E-E36427BA2AB7}"/>
              </a:ext>
            </a:extLst>
          </p:cNvPr>
          <p:cNvPicPr>
            <a:picLocks noChangeAspect="1"/>
          </p:cNvPicPr>
          <p:nvPr/>
        </p:nvPicPr>
        <p:blipFill>
          <a:blip r:embed="rId4"/>
          <a:stretch>
            <a:fillRect/>
          </a:stretch>
        </p:blipFill>
        <p:spPr>
          <a:xfrm>
            <a:off x="8178068" y="2867296"/>
            <a:ext cx="2044700" cy="1384300"/>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D129E68-BE05-C732-6C01-739DD8E94B3D}"/>
                  </a:ext>
                </a:extLst>
              </p:cNvPr>
              <p:cNvSpPr txBox="1"/>
              <p:nvPr/>
            </p:nvSpPr>
            <p:spPr>
              <a:xfrm>
                <a:off x="5648271" y="2133753"/>
                <a:ext cx="895456" cy="276999"/>
              </a:xfrm>
              <a:prstGeom prst="rect">
                <a:avLst/>
              </a:prstGeom>
              <a:noFill/>
            </p:spPr>
            <p:txBody>
              <a:bodyPr wrap="square" lIns="0" tIns="0" rIns="0" bIns="0" rtlCol="0">
                <a:spAutoFit/>
              </a:bodyPr>
              <a:lstStyle/>
              <a:p>
                <a14:m>
                  <m:oMath xmlns:m="http://schemas.openxmlformats.org/officeDocument/2006/math">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oMath>
                </a14:m>
                <a:r>
                  <a:rPr lang="en-US"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 noise</a:t>
                </a:r>
              </a:p>
            </p:txBody>
          </p:sp>
        </mc:Choice>
        <mc:Fallback xmlns="">
          <p:sp>
            <p:nvSpPr>
              <p:cNvPr id="28" name="TextBox 27">
                <a:extLst>
                  <a:ext uri="{FF2B5EF4-FFF2-40B4-BE49-F238E27FC236}">
                    <a16:creationId xmlns:a16="http://schemas.microsoft.com/office/drawing/2014/main" id="{CD129E68-BE05-C732-6C01-739DD8E94B3D}"/>
                  </a:ext>
                </a:extLst>
              </p:cNvPr>
              <p:cNvSpPr txBox="1">
                <a:spLocks noRot="1" noChangeAspect="1" noMove="1" noResize="1" noEditPoints="1" noAdjustHandles="1" noChangeArrowheads="1" noChangeShapeType="1" noTextEdit="1"/>
              </p:cNvSpPr>
              <p:nvPr/>
            </p:nvSpPr>
            <p:spPr>
              <a:xfrm>
                <a:off x="5648271" y="2133753"/>
                <a:ext cx="895456" cy="276999"/>
              </a:xfrm>
              <a:prstGeom prst="rect">
                <a:avLst/>
              </a:prstGeom>
              <a:blipFill>
                <a:blip r:embed="rId5"/>
                <a:stretch>
                  <a:fillRect l="-12500" t="-27273" r="-13889" b="-54545"/>
                </a:stretch>
              </a:blipFill>
            </p:spPr>
            <p:txBody>
              <a:bodyPr/>
              <a:lstStyle/>
              <a:p>
                <a:r>
                  <a:rPr lang="en-US">
                    <a:noFill/>
                  </a:rPr>
                  <a:t> </a:t>
                </a:r>
              </a:p>
            </p:txBody>
          </p:sp>
        </mc:Fallback>
      </mc:AlternateContent>
      <p:pic>
        <p:nvPicPr>
          <p:cNvPr id="2" name="Picture 4" descr="Curved Arrow Images – Browse 322,966 Stock Photos, Vectors, and Video |  Adobe Stock">
            <a:extLst>
              <a:ext uri="{FF2B5EF4-FFF2-40B4-BE49-F238E27FC236}">
                <a16:creationId xmlns:a16="http://schemas.microsoft.com/office/drawing/2014/main" id="{1C98C3CF-8FBB-7244-E8CE-CB8DE6F60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 t="26892" r="-2540" b="32669"/>
          <a:stretch/>
        </p:blipFill>
        <p:spPr bwMode="auto">
          <a:xfrm rot="10800000" flipV="1">
            <a:off x="5550404" y="3963720"/>
            <a:ext cx="1091189" cy="3781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E099AE4-FCEF-558F-9632-61B8BAA6FB4C}"/>
                  </a:ext>
                </a:extLst>
              </p:cNvPr>
              <p:cNvSpPr txBox="1"/>
              <p:nvPr/>
            </p:nvSpPr>
            <p:spPr>
              <a:xfrm>
                <a:off x="5457713" y="4454272"/>
                <a:ext cx="1571070" cy="553998"/>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Our models </a:t>
                </a:r>
                <a14:m>
                  <m:oMath xmlns:m="http://schemas.openxmlformats.org/officeDocument/2006/math">
                    <m:sSub>
                      <m:sSubPr>
                        <m:ctrlPr>
                          <a:rPr lang="en-US" b="1" i="1" smtClean="0">
                            <a:solidFill>
                              <a:srgbClr val="004D80"/>
                            </a:solidFill>
                            <a:latin typeface="Cambria Math" panose="02040503050406030204" pitchFamily="18" charset="0"/>
                          </a:rPr>
                        </m:ctrlPr>
                      </m:sSubPr>
                      <m:e>
                        <m:r>
                          <a:rPr lang="en-US" b="1" i="1" smtClean="0">
                            <a:solidFill>
                              <a:srgbClr val="004D80"/>
                            </a:solidFill>
                            <a:latin typeface="Cambria Math" panose="02040503050406030204" pitchFamily="18" charset="0"/>
                          </a:rPr>
                          <m:t>𝑴</m:t>
                        </m:r>
                      </m:e>
                      <m:sub>
                        <m:r>
                          <a:rPr lang="en-US" b="1" i="1" smtClean="0">
                            <a:solidFill>
                              <a:srgbClr val="004D80"/>
                            </a:solidFill>
                            <a:latin typeface="Cambria Math" panose="02040503050406030204" pitchFamily="18" charset="0"/>
                          </a:rPr>
                          <m:t>𝒕</m:t>
                        </m:r>
                      </m:sub>
                    </m:sSub>
                  </m:oMath>
                </a14:m>
                <a:endPar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5" name="TextBox 4">
                <a:extLst>
                  <a:ext uri="{FF2B5EF4-FFF2-40B4-BE49-F238E27FC236}">
                    <a16:creationId xmlns:a16="http://schemas.microsoft.com/office/drawing/2014/main" id="{FE099AE4-FCEF-558F-9632-61B8BAA6FB4C}"/>
                  </a:ext>
                </a:extLst>
              </p:cNvPr>
              <p:cNvSpPr txBox="1">
                <a:spLocks noRot="1" noChangeAspect="1" noMove="1" noResize="1" noEditPoints="1" noAdjustHandles="1" noChangeArrowheads="1" noChangeShapeType="1" noTextEdit="1"/>
              </p:cNvSpPr>
              <p:nvPr/>
            </p:nvSpPr>
            <p:spPr>
              <a:xfrm>
                <a:off x="5457713" y="4454272"/>
                <a:ext cx="1571070" cy="553998"/>
              </a:xfrm>
              <a:prstGeom prst="rect">
                <a:avLst/>
              </a:prstGeom>
              <a:blipFill>
                <a:blip r:embed="rId6"/>
                <a:stretch>
                  <a:fillRect l="-8800" t="-11111"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6A676A3-0AF3-BA2C-32C5-B8250EA2DCDC}"/>
                  </a:ext>
                </a:extLst>
              </p:cNvPr>
              <p:cNvSpPr txBox="1"/>
              <p:nvPr/>
            </p:nvSpPr>
            <p:spPr>
              <a:xfrm>
                <a:off x="890798"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0</m:t>
                          </m:r>
                        </m:sub>
                      </m:sSub>
                    </m:oMath>
                  </m:oMathPara>
                </a14:m>
                <a:endParaRPr lang="en-US" b="0" dirty="0">
                  <a:solidFill>
                    <a:srgbClr val="7030A0"/>
                  </a:solidFill>
                </a:endParaRPr>
              </a:p>
            </p:txBody>
          </p:sp>
        </mc:Choice>
        <mc:Fallback xmlns="">
          <p:sp>
            <p:nvSpPr>
              <p:cNvPr id="8" name="TextBox 7">
                <a:extLst>
                  <a:ext uri="{FF2B5EF4-FFF2-40B4-BE49-F238E27FC236}">
                    <a16:creationId xmlns:a16="http://schemas.microsoft.com/office/drawing/2014/main" id="{D6A676A3-0AF3-BA2C-32C5-B8250EA2DCDC}"/>
                  </a:ext>
                </a:extLst>
              </p:cNvPr>
              <p:cNvSpPr txBox="1">
                <a:spLocks noRot="1" noChangeAspect="1" noMove="1" noResize="1" noEditPoints="1" noAdjustHandles="1" noChangeArrowheads="1" noChangeShapeType="1" noTextEdit="1"/>
              </p:cNvSpPr>
              <p:nvPr/>
            </p:nvSpPr>
            <p:spPr>
              <a:xfrm>
                <a:off x="890798" y="2582089"/>
                <a:ext cx="281423" cy="276999"/>
              </a:xfrm>
              <a:prstGeom prst="rect">
                <a:avLst/>
              </a:prstGeom>
              <a:blipFill>
                <a:blip r:embed="rId7"/>
                <a:stretch>
                  <a:fillRect l="-13043"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ED75B6C-91EB-240F-F25A-32E46B458119}"/>
                  </a:ext>
                </a:extLst>
              </p:cNvPr>
              <p:cNvSpPr txBox="1"/>
              <p:nvPr/>
            </p:nvSpPr>
            <p:spPr>
              <a:xfrm>
                <a:off x="4998517"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sub>
                      </m:sSub>
                    </m:oMath>
                  </m:oMathPara>
                </a14:m>
                <a:endParaRPr lang="en-US" b="0" dirty="0">
                  <a:solidFill>
                    <a:srgbClr val="7030A0"/>
                  </a:solidFill>
                </a:endParaRPr>
              </a:p>
            </p:txBody>
          </p:sp>
        </mc:Choice>
        <mc:Fallback xmlns="">
          <p:sp>
            <p:nvSpPr>
              <p:cNvPr id="9" name="TextBox 8">
                <a:extLst>
                  <a:ext uri="{FF2B5EF4-FFF2-40B4-BE49-F238E27FC236}">
                    <a16:creationId xmlns:a16="http://schemas.microsoft.com/office/drawing/2014/main" id="{0ED75B6C-91EB-240F-F25A-32E46B458119}"/>
                  </a:ext>
                </a:extLst>
              </p:cNvPr>
              <p:cNvSpPr txBox="1">
                <a:spLocks noRot="1" noChangeAspect="1" noMove="1" noResize="1" noEditPoints="1" noAdjustHandles="1" noChangeArrowheads="1" noChangeShapeType="1" noTextEdit="1"/>
              </p:cNvSpPr>
              <p:nvPr/>
            </p:nvSpPr>
            <p:spPr>
              <a:xfrm>
                <a:off x="4998517" y="2582089"/>
                <a:ext cx="281423" cy="276999"/>
              </a:xfrm>
              <a:prstGeom prst="rect">
                <a:avLst/>
              </a:prstGeom>
              <a:blipFill>
                <a:blip r:embed="rId8"/>
                <a:stretch>
                  <a:fillRect l="-8696"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AE53C8-D971-8864-22A8-531EF3F7E790}"/>
                  </a:ext>
                </a:extLst>
              </p:cNvPr>
              <p:cNvSpPr txBox="1"/>
              <p:nvPr/>
            </p:nvSpPr>
            <p:spPr>
              <a:xfrm>
                <a:off x="6912059" y="2590297"/>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r>
                            <a:rPr lang="en-US" b="0" i="1" smtClean="0">
                              <a:solidFill>
                                <a:srgbClr val="7030A0"/>
                              </a:solidFill>
                              <a:latin typeface="Cambria Math" panose="02040503050406030204" pitchFamily="18" charset="0"/>
                            </a:rPr>
                            <m:t>+1</m:t>
                          </m:r>
                        </m:sub>
                      </m:sSub>
                    </m:oMath>
                  </m:oMathPara>
                </a14:m>
                <a:endParaRPr lang="en-US" b="0" dirty="0">
                  <a:solidFill>
                    <a:srgbClr val="7030A0"/>
                  </a:solidFill>
                </a:endParaRPr>
              </a:p>
            </p:txBody>
          </p:sp>
        </mc:Choice>
        <mc:Fallback xmlns="">
          <p:sp>
            <p:nvSpPr>
              <p:cNvPr id="10" name="TextBox 9">
                <a:extLst>
                  <a:ext uri="{FF2B5EF4-FFF2-40B4-BE49-F238E27FC236}">
                    <a16:creationId xmlns:a16="http://schemas.microsoft.com/office/drawing/2014/main" id="{1FAE53C8-D971-8864-22A8-531EF3F7E790}"/>
                  </a:ext>
                </a:extLst>
              </p:cNvPr>
              <p:cNvSpPr txBox="1">
                <a:spLocks noRot="1" noChangeAspect="1" noMove="1" noResize="1" noEditPoints="1" noAdjustHandles="1" noChangeArrowheads="1" noChangeShapeType="1" noTextEdit="1"/>
              </p:cNvSpPr>
              <p:nvPr/>
            </p:nvSpPr>
            <p:spPr>
              <a:xfrm>
                <a:off x="6912059" y="2590297"/>
                <a:ext cx="281423" cy="276999"/>
              </a:xfrm>
              <a:prstGeom prst="rect">
                <a:avLst/>
              </a:prstGeom>
              <a:blipFill>
                <a:blip r:embed="rId9"/>
                <a:stretch>
                  <a:fillRect l="-21739" r="-6521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61B083D-EA78-51D6-E661-833E261E262C}"/>
                  </a:ext>
                </a:extLst>
              </p:cNvPr>
              <p:cNvSpPr txBox="1"/>
              <p:nvPr/>
            </p:nvSpPr>
            <p:spPr>
              <a:xfrm>
                <a:off x="11019779" y="2590296"/>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𝑇</m:t>
                          </m:r>
                        </m:sub>
                      </m:sSub>
                    </m:oMath>
                  </m:oMathPara>
                </a14:m>
                <a:endParaRPr lang="en-US" b="0" dirty="0">
                  <a:solidFill>
                    <a:srgbClr val="7030A0"/>
                  </a:solidFill>
                </a:endParaRPr>
              </a:p>
            </p:txBody>
          </p:sp>
        </mc:Choice>
        <mc:Fallback xmlns="">
          <p:sp>
            <p:nvSpPr>
              <p:cNvPr id="11" name="TextBox 10">
                <a:extLst>
                  <a:ext uri="{FF2B5EF4-FFF2-40B4-BE49-F238E27FC236}">
                    <a16:creationId xmlns:a16="http://schemas.microsoft.com/office/drawing/2014/main" id="{B61B083D-EA78-51D6-E661-833E261E262C}"/>
                  </a:ext>
                </a:extLst>
              </p:cNvPr>
              <p:cNvSpPr txBox="1">
                <a:spLocks noRot="1" noChangeAspect="1" noMove="1" noResize="1" noEditPoints="1" noAdjustHandles="1" noChangeArrowheads="1" noChangeShapeType="1" noTextEdit="1"/>
              </p:cNvSpPr>
              <p:nvPr/>
            </p:nvSpPr>
            <p:spPr>
              <a:xfrm>
                <a:off x="11019779" y="2590296"/>
                <a:ext cx="281423" cy="276999"/>
              </a:xfrm>
              <a:prstGeom prst="rect">
                <a:avLst/>
              </a:prstGeom>
              <a:blipFill>
                <a:blip r:embed="rId10"/>
                <a:stretch>
                  <a:fillRect l="-13043" r="-8696" b="-1363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FC5F1ADE-4B70-85D1-6946-434F08071208}"/>
              </a:ext>
            </a:extLst>
          </p:cNvPr>
          <p:cNvSpPr txBox="1"/>
          <p:nvPr/>
        </p:nvSpPr>
        <p:spPr>
          <a:xfrm>
            <a:off x="2381280" y="2528534"/>
            <a:ext cx="7902091" cy="1231106"/>
          </a:xfrm>
          <a:prstGeom prst="rect">
            <a:avLst/>
          </a:prstGeom>
          <a:noFill/>
        </p:spPr>
        <p:txBody>
          <a:bodyPr wrap="square" lIns="0" tIns="0" rIns="0" bIns="0" rtlCol="0">
            <a:spAutoFit/>
          </a:bodyPr>
          <a:lstStyle/>
          <a:p>
            <a:r>
              <a:rPr lang="en-US" sz="8000" dirty="0">
                <a:solidFill>
                  <a:srgbClr val="7030A0"/>
                </a:solidFill>
              </a:rPr>
              <a:t>. . .                     . . .</a:t>
            </a:r>
            <a:r>
              <a:rPr lang="en-US" sz="8000" b="0" dirty="0">
                <a:solidFill>
                  <a:srgbClr val="7030A0"/>
                </a:solidFill>
              </a:rPr>
              <a:t> </a:t>
            </a:r>
          </a:p>
        </p:txBody>
      </p:sp>
      <p:sp>
        <p:nvSpPr>
          <p:cNvPr id="3" name="TextBox 2">
            <a:extLst>
              <a:ext uri="{FF2B5EF4-FFF2-40B4-BE49-F238E27FC236}">
                <a16:creationId xmlns:a16="http://schemas.microsoft.com/office/drawing/2014/main" id="{7899FD1A-E7B5-821B-DEF1-5C3B9D73F14B}"/>
              </a:ext>
            </a:extLst>
          </p:cNvPr>
          <p:cNvSpPr txBox="1"/>
          <p:nvPr/>
        </p:nvSpPr>
        <p:spPr>
          <a:xfrm>
            <a:off x="313771" y="587885"/>
            <a:ext cx="3939088"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Reverse Diffusion</a:t>
            </a:r>
          </a:p>
        </p:txBody>
      </p:sp>
      <p:sp>
        <p:nvSpPr>
          <p:cNvPr id="4" name="TextBox 3">
            <a:extLst>
              <a:ext uri="{FF2B5EF4-FFF2-40B4-BE49-F238E27FC236}">
                <a16:creationId xmlns:a16="http://schemas.microsoft.com/office/drawing/2014/main" id="{80164F2A-B7C8-054F-CA7A-4885CC40E86C}"/>
              </a:ext>
            </a:extLst>
          </p:cNvPr>
          <p:cNvSpPr txBox="1"/>
          <p:nvPr/>
        </p:nvSpPr>
        <p:spPr>
          <a:xfrm>
            <a:off x="4419113" y="1068192"/>
            <a:ext cx="4004301" cy="369332"/>
          </a:xfrm>
          <a:prstGeom prst="rect">
            <a:avLst/>
          </a:prstGeom>
          <a:noFill/>
        </p:spPr>
        <p:txBody>
          <a:bodyPr wrap="none" rtlCol="0">
            <a:spAutoFit/>
          </a:bodyPr>
          <a:lstStyle/>
          <a:p>
            <a:r>
              <a:rPr lang="en-US"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We can generate these on demand</a:t>
            </a:r>
          </a:p>
        </p:txBody>
      </p:sp>
      <p:cxnSp>
        <p:nvCxnSpPr>
          <p:cNvPr id="7" name="Straight Arrow Connector 6">
            <a:extLst>
              <a:ext uri="{FF2B5EF4-FFF2-40B4-BE49-F238E27FC236}">
                <a16:creationId xmlns:a16="http://schemas.microsoft.com/office/drawing/2014/main" id="{3BB58F0E-2643-69CF-7B12-3E0B862D275A}"/>
              </a:ext>
            </a:extLst>
          </p:cNvPr>
          <p:cNvCxnSpPr/>
          <p:nvPr/>
        </p:nvCxnSpPr>
        <p:spPr>
          <a:xfrm flipH="1">
            <a:off x="5139228" y="1437524"/>
            <a:ext cx="318485" cy="1152772"/>
          </a:xfrm>
          <a:prstGeom prst="straightConnector1">
            <a:avLst/>
          </a:prstGeom>
          <a:ln w="57150">
            <a:solidFill>
              <a:srgbClr val="006B6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D1CD319-90CA-94A7-C4EC-EB08B1C84A6F}"/>
              </a:ext>
            </a:extLst>
          </p:cNvPr>
          <p:cNvCxnSpPr>
            <a:cxnSpLocks/>
          </p:cNvCxnSpPr>
          <p:nvPr/>
        </p:nvCxnSpPr>
        <p:spPr>
          <a:xfrm>
            <a:off x="6807970" y="1437524"/>
            <a:ext cx="312922" cy="1152772"/>
          </a:xfrm>
          <a:prstGeom prst="straightConnector1">
            <a:avLst/>
          </a:prstGeom>
          <a:ln w="57150">
            <a:solidFill>
              <a:srgbClr val="006B64"/>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C1620E7-760D-306D-006C-741426139B47}"/>
              </a:ext>
            </a:extLst>
          </p:cNvPr>
          <p:cNvSpPr txBox="1"/>
          <p:nvPr/>
        </p:nvSpPr>
        <p:spPr>
          <a:xfrm>
            <a:off x="4249625" y="4986825"/>
            <a:ext cx="4623382" cy="369332"/>
          </a:xfrm>
          <a:prstGeom prst="rect">
            <a:avLst/>
          </a:prstGeom>
          <a:noFill/>
        </p:spPr>
        <p:txBody>
          <a:bodyPr wrap="none"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So we can use them to train our models!</a:t>
            </a:r>
          </a:p>
        </p:txBody>
      </p:sp>
      <p:cxnSp>
        <p:nvCxnSpPr>
          <p:cNvPr id="24" name="Straight Arrow Connector 23">
            <a:extLst>
              <a:ext uri="{FF2B5EF4-FFF2-40B4-BE49-F238E27FC236}">
                <a16:creationId xmlns:a16="http://schemas.microsoft.com/office/drawing/2014/main" id="{1978C23B-366C-5E15-506D-83201C2AA2B1}"/>
              </a:ext>
            </a:extLst>
          </p:cNvPr>
          <p:cNvCxnSpPr>
            <a:cxnSpLocks/>
          </p:cNvCxnSpPr>
          <p:nvPr/>
        </p:nvCxnSpPr>
        <p:spPr>
          <a:xfrm>
            <a:off x="4965420" y="3997325"/>
            <a:ext cx="492293" cy="451520"/>
          </a:xfrm>
          <a:prstGeom prst="straightConnector1">
            <a:avLst/>
          </a:prstGeom>
          <a:ln w="57150">
            <a:solidFill>
              <a:srgbClr val="004D8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358E937-1ECA-E6DA-730D-E11D45C810EF}"/>
              </a:ext>
            </a:extLst>
          </p:cNvPr>
          <p:cNvCxnSpPr>
            <a:cxnSpLocks/>
          </p:cNvCxnSpPr>
          <p:nvPr/>
        </p:nvCxnSpPr>
        <p:spPr>
          <a:xfrm flipH="1">
            <a:off x="6807970" y="3963720"/>
            <a:ext cx="445002" cy="500703"/>
          </a:xfrm>
          <a:prstGeom prst="straightConnector1">
            <a:avLst/>
          </a:prstGeom>
          <a:ln w="57150">
            <a:solidFill>
              <a:srgbClr val="004D8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3518E58-861D-383E-AB34-DE8633634D76}"/>
              </a:ext>
            </a:extLst>
          </p:cNvPr>
          <p:cNvSpPr>
            <a:spLocks noGrp="1"/>
          </p:cNvSpPr>
          <p:nvPr>
            <p:ph type="sldNum" sz="quarter" idx="12"/>
          </p:nvPr>
        </p:nvSpPr>
        <p:spPr/>
        <p:txBody>
          <a:bodyPr/>
          <a:lstStyle/>
          <a:p>
            <a:fld id="{DB3D1DDC-3BD2-964C-ABA5-B9BD7EA84B8A}" type="slidenum">
              <a:rPr lang="en-US" smtClean="0"/>
              <a:t>24</a:t>
            </a:fld>
            <a:endParaRPr lang="en-US"/>
          </a:p>
        </p:txBody>
      </p:sp>
      <p:sp>
        <p:nvSpPr>
          <p:cNvPr id="12" name="Google Shape;79;p17">
            <a:extLst>
              <a:ext uri="{FF2B5EF4-FFF2-40B4-BE49-F238E27FC236}">
                <a16:creationId xmlns:a16="http://schemas.microsoft.com/office/drawing/2014/main" id="{A4B92BEF-060D-1865-031A-104DAB4594C1}"/>
              </a:ext>
            </a:extLst>
          </p:cNvPr>
          <p:cNvSpPr txBox="1"/>
          <p:nvPr/>
        </p:nvSpPr>
        <p:spPr>
          <a:xfrm>
            <a:off x="0" y="0"/>
            <a:ext cx="4164138"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Look like an image</a:t>
            </a:r>
            <a:endParaRPr sz="2800" b="1" dirty="0">
              <a:solidFill>
                <a:srgbClr val="004D80"/>
              </a:solidFill>
              <a:latin typeface="HelveticaNeue" panose="00000400000000000000" pitchFamily="2" charset="0"/>
              <a:ea typeface="Helvetica Neue"/>
              <a:cs typeface="Helvetica Neue"/>
              <a:sym typeface="Helvetica Neue"/>
            </a:endParaRPr>
          </a:p>
        </p:txBody>
      </p:sp>
    </p:spTree>
    <p:extLst>
      <p:ext uri="{BB962C8B-B14F-4D97-AF65-F5344CB8AC3E}">
        <p14:creationId xmlns:p14="http://schemas.microsoft.com/office/powerpoint/2010/main" val="15374161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B1B613-B0F7-9E4E-FFD4-81A754A488D7}"/>
              </a:ext>
            </a:extLst>
          </p:cNvPr>
          <p:cNvSpPr txBox="1"/>
          <p:nvPr/>
        </p:nvSpPr>
        <p:spPr>
          <a:xfrm>
            <a:off x="4705351" y="1161669"/>
            <a:ext cx="1487980"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Process: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ADAD780-B4DA-5DF6-F73F-B33882C06E42}"/>
                  </a:ext>
                </a:extLst>
              </p:cNvPr>
              <p:cNvSpPr txBox="1"/>
              <p:nvPr/>
            </p:nvSpPr>
            <p:spPr>
              <a:xfrm>
                <a:off x="3993455" y="2406692"/>
                <a:ext cx="2932579"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For each model </a:t>
                </a:r>
                <a14:m>
                  <m:oMath xmlns:m="http://schemas.openxmlformats.org/officeDocument/2006/math">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𝑴</m:t>
                        </m:r>
                      </m:e>
                      <m:sub>
                        <m:r>
                          <a:rPr lang="en-US" sz="2400" b="1" i="1" smtClean="0">
                            <a:solidFill>
                              <a:srgbClr val="004D80"/>
                            </a:solidFill>
                            <a:latin typeface="Cambria Math" panose="02040503050406030204" pitchFamily="18" charset="0"/>
                          </a:rPr>
                          <m:t>𝒕</m:t>
                        </m:r>
                      </m:sub>
                    </m:sSub>
                  </m:oMath>
                </a14:m>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 </a:t>
                </a:r>
              </a:p>
            </p:txBody>
          </p:sp>
        </mc:Choice>
        <mc:Fallback xmlns="">
          <p:sp>
            <p:nvSpPr>
              <p:cNvPr id="15" name="TextBox 14">
                <a:extLst>
                  <a:ext uri="{FF2B5EF4-FFF2-40B4-BE49-F238E27FC236}">
                    <a16:creationId xmlns:a16="http://schemas.microsoft.com/office/drawing/2014/main" id="{9ADAD780-B4DA-5DF6-F73F-B33882C06E42}"/>
                  </a:ext>
                </a:extLst>
              </p:cNvPr>
              <p:cNvSpPr txBox="1">
                <a:spLocks noRot="1" noChangeAspect="1" noMove="1" noResize="1" noEditPoints="1" noAdjustHandles="1" noChangeArrowheads="1" noChangeShapeType="1" noTextEdit="1"/>
              </p:cNvSpPr>
              <p:nvPr/>
            </p:nvSpPr>
            <p:spPr>
              <a:xfrm>
                <a:off x="3993455" y="2406692"/>
                <a:ext cx="2932579" cy="461665"/>
              </a:xfrm>
              <a:prstGeom prst="rect">
                <a:avLst/>
              </a:prstGeom>
              <a:blipFill>
                <a:blip r:embed="rId3"/>
                <a:stretch>
                  <a:fillRect l="-3448" t="-13158" b="-2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6A36E6-55A2-C491-5CA8-1D93E553977B}"/>
                  </a:ext>
                </a:extLst>
              </p:cNvPr>
              <p:cNvSpPr txBox="1"/>
              <p:nvPr/>
            </p:nvSpPr>
            <p:spPr>
              <a:xfrm>
                <a:off x="4164138" y="3162385"/>
                <a:ext cx="2932579" cy="461665"/>
              </a:xfrm>
              <a:prstGeom prst="rect">
                <a:avLst/>
              </a:prstGeom>
              <a:noFill/>
            </p:spPr>
            <p:txBody>
              <a:bodyPr wrap="square" rtlCol="0">
                <a:spAutoFit/>
              </a:bodyPr>
              <a:lstStyle/>
              <a:p>
                <a:r>
                  <a:rPr lang="en-US" sz="2400" b="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For each image </a:t>
                </a:r>
                <a14:m>
                  <m:oMath xmlns:m="http://schemas.openxmlformats.org/officeDocument/2006/math">
                    <m:sSub>
                      <m:sSubPr>
                        <m:ctrlPr>
                          <a:rPr lang="en-US" sz="2400" b="1" i="1" smtClean="0">
                            <a:solidFill>
                              <a:srgbClr val="7030A0"/>
                            </a:solidFill>
                            <a:latin typeface="Cambria Math" panose="02040503050406030204" pitchFamily="18" charset="0"/>
                          </a:rPr>
                        </m:ctrlPr>
                      </m:sSubPr>
                      <m:e>
                        <m:r>
                          <a:rPr lang="en-US" sz="2400" b="1" i="1" smtClean="0">
                            <a:solidFill>
                              <a:srgbClr val="7030A0"/>
                            </a:solidFill>
                            <a:latin typeface="Cambria Math" panose="02040503050406030204" pitchFamily="18" charset="0"/>
                          </a:rPr>
                          <m:t>𝒙</m:t>
                        </m:r>
                      </m:e>
                      <m:sub>
                        <m:r>
                          <a:rPr lang="en-US" sz="2400" b="1" i="1" smtClean="0">
                            <a:solidFill>
                              <a:srgbClr val="7030A0"/>
                            </a:solidFill>
                            <a:latin typeface="Cambria Math" panose="02040503050406030204" pitchFamily="18" charset="0"/>
                          </a:rPr>
                          <m:t>𝟎</m:t>
                        </m:r>
                      </m:sub>
                    </m:sSub>
                  </m:oMath>
                </a14:m>
                <a:endParaRPr lang="en-US" sz="2400" b="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6" name="TextBox 15">
                <a:extLst>
                  <a:ext uri="{FF2B5EF4-FFF2-40B4-BE49-F238E27FC236}">
                    <a16:creationId xmlns:a16="http://schemas.microsoft.com/office/drawing/2014/main" id="{986A36E6-55A2-C491-5CA8-1D93E553977B}"/>
                  </a:ext>
                </a:extLst>
              </p:cNvPr>
              <p:cNvSpPr txBox="1">
                <a:spLocks noRot="1" noChangeAspect="1" noMove="1" noResize="1" noEditPoints="1" noAdjustHandles="1" noChangeArrowheads="1" noChangeShapeType="1" noTextEdit="1"/>
              </p:cNvSpPr>
              <p:nvPr/>
            </p:nvSpPr>
            <p:spPr>
              <a:xfrm>
                <a:off x="4164138" y="3162385"/>
                <a:ext cx="2932579" cy="461665"/>
              </a:xfrm>
              <a:prstGeom prst="rect">
                <a:avLst/>
              </a:prstGeom>
              <a:blipFill>
                <a:blip r:embed="rId4"/>
                <a:stretch>
                  <a:fillRect l="-3017" t="-13514"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2617A9-BCAF-55AF-66C9-82A8BD5D1EB3}"/>
                  </a:ext>
                </a:extLst>
              </p:cNvPr>
              <p:cNvSpPr txBox="1"/>
              <p:nvPr/>
            </p:nvSpPr>
            <p:spPr>
              <a:xfrm>
                <a:off x="4356592" y="3970221"/>
                <a:ext cx="4572255"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Generate samples </a:t>
                </a:r>
                <a14:m>
                  <m:oMath xmlns:m="http://schemas.openxmlformats.org/officeDocument/2006/math">
                    <m:sSub>
                      <m:sSubPr>
                        <m:ctrlPr>
                          <a:rPr lang="en-US" sz="2400" b="1" i="1" smtClean="0">
                            <a:solidFill>
                              <a:srgbClr val="006B64"/>
                            </a:solidFill>
                            <a:latin typeface="Cambria Math" panose="02040503050406030204" pitchFamily="18" charset="0"/>
                          </a:rPr>
                        </m:ctrlPr>
                      </m:sSubPr>
                      <m:e>
                        <m:r>
                          <a:rPr lang="en-US" sz="2400" b="1" i="1" smtClean="0">
                            <a:solidFill>
                              <a:srgbClr val="006B64"/>
                            </a:solidFill>
                            <a:latin typeface="Cambria Math" panose="02040503050406030204" pitchFamily="18" charset="0"/>
                          </a:rPr>
                          <m:t>𝒙</m:t>
                        </m:r>
                      </m:e>
                      <m:sub>
                        <m:r>
                          <a:rPr lang="en-US" sz="2400" b="1" i="1" smtClean="0">
                            <a:solidFill>
                              <a:srgbClr val="006B64"/>
                            </a:solidFill>
                            <a:latin typeface="Cambria Math" panose="02040503050406030204" pitchFamily="18" charset="0"/>
                          </a:rPr>
                          <m:t>𝒕</m:t>
                        </m:r>
                      </m:sub>
                    </m:sSub>
                  </m:oMath>
                </a14:m>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 and </a:t>
                </a:r>
                <a14:m>
                  <m:oMath xmlns:m="http://schemas.openxmlformats.org/officeDocument/2006/math">
                    <m:sSub>
                      <m:sSubPr>
                        <m:ctrlPr>
                          <a:rPr lang="en-US" sz="2400" b="1" i="1" smtClean="0">
                            <a:solidFill>
                              <a:srgbClr val="006B64"/>
                            </a:solidFill>
                            <a:latin typeface="Cambria Math" panose="02040503050406030204" pitchFamily="18" charset="0"/>
                          </a:rPr>
                        </m:ctrlPr>
                      </m:sSubPr>
                      <m:e>
                        <m:r>
                          <a:rPr lang="en-US" sz="2400" b="1" i="1" smtClean="0">
                            <a:solidFill>
                              <a:srgbClr val="006B64"/>
                            </a:solidFill>
                            <a:latin typeface="Cambria Math" panose="02040503050406030204" pitchFamily="18" charset="0"/>
                          </a:rPr>
                          <m:t>𝒙</m:t>
                        </m:r>
                      </m:e>
                      <m:sub>
                        <m:r>
                          <a:rPr lang="en-US" sz="2400" b="1" i="1" smtClean="0">
                            <a:solidFill>
                              <a:srgbClr val="006B64"/>
                            </a:solidFill>
                            <a:latin typeface="Cambria Math" panose="02040503050406030204" pitchFamily="18" charset="0"/>
                          </a:rPr>
                          <m:t>𝒕</m:t>
                        </m:r>
                        <m:r>
                          <a:rPr lang="en-US" sz="2400" b="1" i="1" smtClean="0">
                            <a:solidFill>
                              <a:srgbClr val="006B64"/>
                            </a:solidFill>
                            <a:latin typeface="Cambria Math" panose="02040503050406030204" pitchFamily="18" charset="0"/>
                          </a:rPr>
                          <m:t>+</m:t>
                        </m:r>
                        <m:r>
                          <a:rPr lang="en-US" sz="2400" b="1" i="1" smtClean="0">
                            <a:solidFill>
                              <a:srgbClr val="006B64"/>
                            </a:solidFill>
                            <a:latin typeface="Cambria Math" panose="02040503050406030204" pitchFamily="18" charset="0"/>
                          </a:rPr>
                          <m:t>𝟏</m:t>
                        </m:r>
                      </m:sub>
                    </m:sSub>
                  </m:oMath>
                </a14:m>
                <a:endPar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7" name="TextBox 16">
                <a:extLst>
                  <a:ext uri="{FF2B5EF4-FFF2-40B4-BE49-F238E27FC236}">
                    <a16:creationId xmlns:a16="http://schemas.microsoft.com/office/drawing/2014/main" id="{A52617A9-BCAF-55AF-66C9-82A8BD5D1EB3}"/>
                  </a:ext>
                </a:extLst>
              </p:cNvPr>
              <p:cNvSpPr txBox="1">
                <a:spLocks noRot="1" noChangeAspect="1" noMove="1" noResize="1" noEditPoints="1" noAdjustHandles="1" noChangeArrowheads="1" noChangeShapeType="1" noTextEdit="1"/>
              </p:cNvSpPr>
              <p:nvPr/>
            </p:nvSpPr>
            <p:spPr>
              <a:xfrm>
                <a:off x="4356592" y="3970221"/>
                <a:ext cx="4572255" cy="461665"/>
              </a:xfrm>
              <a:prstGeom prst="rect">
                <a:avLst/>
              </a:prstGeom>
              <a:blipFill>
                <a:blip r:embed="rId5"/>
                <a:stretch>
                  <a:fillRect l="-2216" t="-13514"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98E5408-1A64-5DED-7093-434CBFF830D3}"/>
                  </a:ext>
                </a:extLst>
              </p:cNvPr>
              <p:cNvSpPr txBox="1"/>
              <p:nvPr/>
            </p:nvSpPr>
            <p:spPr>
              <a:xfrm>
                <a:off x="4164138" y="4747181"/>
                <a:ext cx="4270448"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Use samples to train </a:t>
                </a:r>
                <a14:m>
                  <m:oMath xmlns:m="http://schemas.openxmlformats.org/officeDocument/2006/math">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𝑴</m:t>
                        </m:r>
                      </m:e>
                      <m:sub>
                        <m:r>
                          <a:rPr lang="en-US" sz="2400" b="1" i="1" smtClean="0">
                            <a:solidFill>
                              <a:srgbClr val="004D80"/>
                            </a:solidFill>
                            <a:latin typeface="Cambria Math" panose="02040503050406030204" pitchFamily="18" charset="0"/>
                          </a:rPr>
                          <m:t>𝒕</m:t>
                        </m:r>
                      </m:sub>
                    </m:sSub>
                  </m:oMath>
                </a14:m>
                <a:endPar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0" name="TextBox 19">
                <a:extLst>
                  <a:ext uri="{FF2B5EF4-FFF2-40B4-BE49-F238E27FC236}">
                    <a16:creationId xmlns:a16="http://schemas.microsoft.com/office/drawing/2014/main" id="{298E5408-1A64-5DED-7093-434CBFF830D3}"/>
                  </a:ext>
                </a:extLst>
              </p:cNvPr>
              <p:cNvSpPr txBox="1">
                <a:spLocks noRot="1" noChangeAspect="1" noMove="1" noResize="1" noEditPoints="1" noAdjustHandles="1" noChangeArrowheads="1" noChangeShapeType="1" noTextEdit="1"/>
              </p:cNvSpPr>
              <p:nvPr/>
            </p:nvSpPr>
            <p:spPr>
              <a:xfrm>
                <a:off x="4164138" y="4747181"/>
                <a:ext cx="4270448" cy="461665"/>
              </a:xfrm>
              <a:prstGeom prst="rect">
                <a:avLst/>
              </a:prstGeom>
              <a:blipFill>
                <a:blip r:embed="rId6"/>
                <a:stretch>
                  <a:fillRect l="-2071" t="-10811" b="-29730"/>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65E15A25-C617-A756-E4BC-D380FF2BB1AC}"/>
              </a:ext>
            </a:extLst>
          </p:cNvPr>
          <p:cNvPicPr>
            <a:picLocks noChangeAspect="1"/>
          </p:cNvPicPr>
          <p:nvPr/>
        </p:nvPicPr>
        <p:blipFill>
          <a:blip r:embed="rId7"/>
          <a:stretch>
            <a:fillRect/>
          </a:stretch>
        </p:blipFill>
        <p:spPr>
          <a:xfrm>
            <a:off x="7486650" y="1515384"/>
            <a:ext cx="3435350" cy="1606550"/>
          </a:xfrm>
          <a:prstGeom prst="rect">
            <a:avLst/>
          </a:prstGeom>
        </p:spPr>
      </p:pic>
      <p:pic>
        <p:nvPicPr>
          <p:cNvPr id="25" name="Picture 24">
            <a:extLst>
              <a:ext uri="{FF2B5EF4-FFF2-40B4-BE49-F238E27FC236}">
                <a16:creationId xmlns:a16="http://schemas.microsoft.com/office/drawing/2014/main" id="{839E0C71-1A60-04AD-EFFF-34E4F2A5C2AB}"/>
              </a:ext>
            </a:extLst>
          </p:cNvPr>
          <p:cNvPicPr>
            <a:picLocks noChangeAspect="1"/>
          </p:cNvPicPr>
          <p:nvPr/>
        </p:nvPicPr>
        <p:blipFill>
          <a:blip r:embed="rId8"/>
          <a:stretch>
            <a:fillRect/>
          </a:stretch>
        </p:blipFill>
        <p:spPr>
          <a:xfrm>
            <a:off x="1022751" y="2666570"/>
            <a:ext cx="2686127" cy="1841053"/>
          </a:xfrm>
          <a:prstGeom prst="rect">
            <a:avLst/>
          </a:prstGeom>
        </p:spPr>
      </p:pic>
      <p:pic>
        <p:nvPicPr>
          <p:cNvPr id="27" name="Picture 26">
            <a:extLst>
              <a:ext uri="{FF2B5EF4-FFF2-40B4-BE49-F238E27FC236}">
                <a16:creationId xmlns:a16="http://schemas.microsoft.com/office/drawing/2014/main" id="{52C20B60-76ED-890C-2599-0A9C74092EF5}"/>
              </a:ext>
            </a:extLst>
          </p:cNvPr>
          <p:cNvPicPr>
            <a:picLocks noChangeAspect="1"/>
          </p:cNvPicPr>
          <p:nvPr/>
        </p:nvPicPr>
        <p:blipFill>
          <a:blip r:embed="rId9"/>
          <a:stretch>
            <a:fillRect/>
          </a:stretch>
        </p:blipFill>
        <p:spPr>
          <a:xfrm>
            <a:off x="7849507" y="4507623"/>
            <a:ext cx="3645807" cy="699911"/>
          </a:xfrm>
          <a:prstGeom prst="rect">
            <a:avLst/>
          </a:prstGeom>
        </p:spPr>
      </p:pic>
      <p:sp>
        <p:nvSpPr>
          <p:cNvPr id="31" name="TextBox 30">
            <a:extLst>
              <a:ext uri="{FF2B5EF4-FFF2-40B4-BE49-F238E27FC236}">
                <a16:creationId xmlns:a16="http://schemas.microsoft.com/office/drawing/2014/main" id="{BBF79122-4122-125C-76B2-3D4898900F6B}"/>
              </a:ext>
            </a:extLst>
          </p:cNvPr>
          <p:cNvSpPr txBox="1"/>
          <p:nvPr/>
        </p:nvSpPr>
        <p:spPr>
          <a:xfrm>
            <a:off x="1959429" y="1541109"/>
            <a:ext cx="2745922"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cxnSp>
        <p:nvCxnSpPr>
          <p:cNvPr id="32" name="Straight Arrow Connector 31">
            <a:extLst>
              <a:ext uri="{FF2B5EF4-FFF2-40B4-BE49-F238E27FC236}">
                <a16:creationId xmlns:a16="http://schemas.microsoft.com/office/drawing/2014/main" id="{19831C6D-676E-2B27-F2F3-4DFC02A3EF37}"/>
              </a:ext>
            </a:extLst>
          </p:cNvPr>
          <p:cNvCxnSpPr>
            <a:cxnSpLocks/>
          </p:cNvCxnSpPr>
          <p:nvPr/>
        </p:nvCxnSpPr>
        <p:spPr>
          <a:xfrm>
            <a:off x="4083288" y="2009613"/>
            <a:ext cx="1120083" cy="496092"/>
          </a:xfrm>
          <a:prstGeom prst="straightConnector1">
            <a:avLst/>
          </a:prstGeom>
          <a:ln w="57150">
            <a:solidFill>
              <a:srgbClr val="006B64"/>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CD61499-0CF0-8658-F2FB-FFD0CCCBDF8A}"/>
              </a:ext>
            </a:extLst>
          </p:cNvPr>
          <p:cNvSpPr>
            <a:spLocks noGrp="1"/>
          </p:cNvSpPr>
          <p:nvPr>
            <p:ph type="sldNum" sz="quarter" idx="12"/>
          </p:nvPr>
        </p:nvSpPr>
        <p:spPr/>
        <p:txBody>
          <a:bodyPr/>
          <a:lstStyle/>
          <a:p>
            <a:fld id="{DB3D1DDC-3BD2-964C-ABA5-B9BD7EA84B8A}" type="slidenum">
              <a:rPr lang="en-US" smtClean="0"/>
              <a:t>25</a:t>
            </a:fld>
            <a:endParaRPr lang="en-US"/>
          </a:p>
        </p:txBody>
      </p:sp>
      <p:sp>
        <p:nvSpPr>
          <p:cNvPr id="4" name="Google Shape;79;p17">
            <a:extLst>
              <a:ext uri="{FF2B5EF4-FFF2-40B4-BE49-F238E27FC236}">
                <a16:creationId xmlns:a16="http://schemas.microsoft.com/office/drawing/2014/main" id="{581A800B-7F19-6F42-AFDC-37ADD0A8B8D3}"/>
              </a:ext>
            </a:extLst>
          </p:cNvPr>
          <p:cNvSpPr txBox="1"/>
          <p:nvPr/>
        </p:nvSpPr>
        <p:spPr>
          <a:xfrm>
            <a:off x="0" y="0"/>
            <a:ext cx="4164138"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Look like an image</a:t>
            </a:r>
            <a:endParaRPr sz="2800" b="1" dirty="0">
              <a:solidFill>
                <a:srgbClr val="004D80"/>
              </a:solidFill>
              <a:latin typeface="HelveticaNeue" panose="00000400000000000000" pitchFamily="2" charset="0"/>
              <a:ea typeface="Helvetica Neue"/>
              <a:cs typeface="Helvetica Neue"/>
              <a:sym typeface="Helvetica Neue"/>
            </a:endParaRPr>
          </a:p>
        </p:txBody>
      </p:sp>
      <p:sp>
        <p:nvSpPr>
          <p:cNvPr id="5" name="TextBox 4">
            <a:extLst>
              <a:ext uri="{FF2B5EF4-FFF2-40B4-BE49-F238E27FC236}">
                <a16:creationId xmlns:a16="http://schemas.microsoft.com/office/drawing/2014/main" id="{ADA0A038-7657-C8F3-CC9A-A47BD25B9664}"/>
              </a:ext>
            </a:extLst>
          </p:cNvPr>
          <p:cNvSpPr txBox="1"/>
          <p:nvPr/>
        </p:nvSpPr>
        <p:spPr>
          <a:xfrm>
            <a:off x="313771" y="587885"/>
            <a:ext cx="3939088"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Reverse Diffusion</a:t>
            </a:r>
          </a:p>
        </p:txBody>
      </p:sp>
    </p:spTree>
    <p:extLst>
      <p:ext uri="{BB962C8B-B14F-4D97-AF65-F5344CB8AC3E}">
        <p14:creationId xmlns:p14="http://schemas.microsoft.com/office/powerpoint/2010/main" val="19125971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BBF79122-4122-125C-76B2-3D4898900F6B}"/>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pic>
        <p:nvPicPr>
          <p:cNvPr id="11272" name="Picture 8" descr="AI Neural Network | Role Of Neural Networks In AI 2024 | MindMajix">
            <a:extLst>
              <a:ext uri="{FF2B5EF4-FFF2-40B4-BE49-F238E27FC236}">
                <a16:creationId xmlns:a16="http://schemas.microsoft.com/office/drawing/2014/main" id="{90FDF7FE-A5ED-9DEF-4A46-9EE89448C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49" y="858154"/>
            <a:ext cx="7127422" cy="34961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1F81AD-27A3-D826-D998-3A7F7C2B0D2B}"/>
              </a:ext>
            </a:extLst>
          </p:cNvPr>
          <p:cNvSpPr txBox="1"/>
          <p:nvPr/>
        </p:nvSpPr>
        <p:spPr>
          <a:xfrm>
            <a:off x="8122769" y="1300840"/>
            <a:ext cx="3971899"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“It’s inspired by the brain”</a:t>
            </a:r>
          </a:p>
        </p:txBody>
      </p:sp>
      <p:sp>
        <p:nvSpPr>
          <p:cNvPr id="4" name="TextBox 3">
            <a:extLst>
              <a:ext uri="{FF2B5EF4-FFF2-40B4-BE49-F238E27FC236}">
                <a16:creationId xmlns:a16="http://schemas.microsoft.com/office/drawing/2014/main" id="{F5D49E9E-2854-A506-8B45-74391BDD0C66}"/>
              </a:ext>
            </a:extLst>
          </p:cNvPr>
          <p:cNvSpPr txBox="1"/>
          <p:nvPr/>
        </p:nvSpPr>
        <p:spPr>
          <a:xfrm>
            <a:off x="8597656" y="2606219"/>
            <a:ext cx="3184768" cy="830997"/>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“The edge weights are tuned with data”</a:t>
            </a:r>
          </a:p>
        </p:txBody>
      </p:sp>
      <p:sp>
        <p:nvSpPr>
          <p:cNvPr id="5" name="TextBox 4">
            <a:extLst>
              <a:ext uri="{FF2B5EF4-FFF2-40B4-BE49-F238E27FC236}">
                <a16:creationId xmlns:a16="http://schemas.microsoft.com/office/drawing/2014/main" id="{CCF3229A-1A67-9B2A-4209-76A37E5DB7D4}"/>
              </a:ext>
            </a:extLst>
          </p:cNvPr>
          <p:cNvSpPr txBox="1"/>
          <p:nvPr/>
        </p:nvSpPr>
        <p:spPr>
          <a:xfrm>
            <a:off x="7919281" y="4782500"/>
            <a:ext cx="4067811"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But what does that mean?</a:t>
            </a:r>
          </a:p>
        </p:txBody>
      </p:sp>
      <p:sp>
        <p:nvSpPr>
          <p:cNvPr id="3" name="Slide Number Placeholder 2">
            <a:extLst>
              <a:ext uri="{FF2B5EF4-FFF2-40B4-BE49-F238E27FC236}">
                <a16:creationId xmlns:a16="http://schemas.microsoft.com/office/drawing/2014/main" id="{E1775A5E-789B-21FA-BF9A-8B1C34BE6DE6}"/>
              </a:ext>
            </a:extLst>
          </p:cNvPr>
          <p:cNvSpPr>
            <a:spLocks noGrp="1"/>
          </p:cNvSpPr>
          <p:nvPr>
            <p:ph type="sldNum" sz="quarter" idx="12"/>
          </p:nvPr>
        </p:nvSpPr>
        <p:spPr/>
        <p:txBody>
          <a:bodyPr/>
          <a:lstStyle/>
          <a:p>
            <a:fld id="{DB3D1DDC-3BD2-964C-ABA5-B9BD7EA84B8A}" type="slidenum">
              <a:rPr lang="en-US" smtClean="0"/>
              <a:t>26</a:t>
            </a:fld>
            <a:endParaRPr lang="en-US"/>
          </a:p>
        </p:txBody>
      </p:sp>
    </p:spTree>
    <p:extLst>
      <p:ext uri="{BB962C8B-B14F-4D97-AF65-F5344CB8AC3E}">
        <p14:creationId xmlns:p14="http://schemas.microsoft.com/office/powerpoint/2010/main" val="34727088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AI Neural Network | Role Of Neural Networks In AI 2024 | MindMajix">
            <a:extLst>
              <a:ext uri="{FF2B5EF4-FFF2-40B4-BE49-F238E27FC236}">
                <a16:creationId xmlns:a16="http://schemas.microsoft.com/office/drawing/2014/main" id="{90FDF7FE-A5ED-9DEF-4A46-9EE89448C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49" y="858154"/>
            <a:ext cx="7127422" cy="34961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C1E556-5598-140B-DB97-91700A8B9EB7}"/>
              </a:ext>
            </a:extLst>
          </p:cNvPr>
          <p:cNvSpPr txBox="1"/>
          <p:nvPr/>
        </p:nvSpPr>
        <p:spPr>
          <a:xfrm>
            <a:off x="8354984" y="1734605"/>
            <a:ext cx="3465755" cy="830997"/>
          </a:xfrm>
          <a:prstGeom prst="rect">
            <a:avLst/>
          </a:prstGeom>
          <a:noFill/>
        </p:spPr>
        <p:txBody>
          <a:bodyPr wrap="square" rtlCol="0">
            <a:spAutoFit/>
          </a:bodyPr>
          <a:lstStyle/>
          <a:p>
            <a:r>
              <a:rPr lang="en-US" sz="2400" b="1" dirty="0">
                <a:solidFill>
                  <a:srgbClr val="006B64"/>
                </a:solidFill>
              </a:rPr>
              <a:t>Neurons take input from other neurons</a:t>
            </a:r>
          </a:p>
        </p:txBody>
      </p:sp>
      <p:sp>
        <p:nvSpPr>
          <p:cNvPr id="6" name="TextBox 5">
            <a:extLst>
              <a:ext uri="{FF2B5EF4-FFF2-40B4-BE49-F238E27FC236}">
                <a16:creationId xmlns:a16="http://schemas.microsoft.com/office/drawing/2014/main" id="{9541AB1F-558C-1317-92C5-6D900CCC2175}"/>
              </a:ext>
            </a:extLst>
          </p:cNvPr>
          <p:cNvSpPr txBox="1"/>
          <p:nvPr/>
        </p:nvSpPr>
        <p:spPr>
          <a:xfrm>
            <a:off x="8830452" y="3429000"/>
            <a:ext cx="2864888" cy="461665"/>
          </a:xfrm>
          <a:prstGeom prst="rect">
            <a:avLst/>
          </a:prstGeom>
          <a:noFill/>
        </p:spPr>
        <p:txBody>
          <a:bodyPr wrap="square" rtlCol="0">
            <a:spAutoFit/>
          </a:bodyPr>
          <a:lstStyle/>
          <a:p>
            <a:r>
              <a:rPr lang="en-US" sz="2400" b="1" dirty="0">
                <a:solidFill>
                  <a:srgbClr val="006B64"/>
                </a:solidFill>
              </a:rPr>
              <a:t>We’ll get to this later</a:t>
            </a:r>
          </a:p>
        </p:txBody>
      </p:sp>
      <p:sp>
        <p:nvSpPr>
          <p:cNvPr id="7" name="Slide Number Placeholder 6">
            <a:extLst>
              <a:ext uri="{FF2B5EF4-FFF2-40B4-BE49-F238E27FC236}">
                <a16:creationId xmlns:a16="http://schemas.microsoft.com/office/drawing/2014/main" id="{679B2A7F-6F32-351B-4AC1-D0211A2E10FB}"/>
              </a:ext>
            </a:extLst>
          </p:cNvPr>
          <p:cNvSpPr>
            <a:spLocks noGrp="1"/>
          </p:cNvSpPr>
          <p:nvPr>
            <p:ph type="sldNum" sz="quarter" idx="12"/>
          </p:nvPr>
        </p:nvSpPr>
        <p:spPr/>
        <p:txBody>
          <a:bodyPr/>
          <a:lstStyle/>
          <a:p>
            <a:fld id="{DB3D1DDC-3BD2-964C-ABA5-B9BD7EA84B8A}" type="slidenum">
              <a:rPr lang="en-US" smtClean="0"/>
              <a:t>27</a:t>
            </a:fld>
            <a:endParaRPr lang="en-US"/>
          </a:p>
        </p:txBody>
      </p:sp>
      <p:sp>
        <p:nvSpPr>
          <p:cNvPr id="8" name="TextBox 7">
            <a:extLst>
              <a:ext uri="{FF2B5EF4-FFF2-40B4-BE49-F238E27FC236}">
                <a16:creationId xmlns:a16="http://schemas.microsoft.com/office/drawing/2014/main" id="{75607DA1-082F-8A61-6343-E734B81DFED1}"/>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sp>
        <p:nvSpPr>
          <p:cNvPr id="9" name="TextBox 8">
            <a:extLst>
              <a:ext uri="{FF2B5EF4-FFF2-40B4-BE49-F238E27FC236}">
                <a16:creationId xmlns:a16="http://schemas.microsoft.com/office/drawing/2014/main" id="{C3095034-CE87-F912-C2D2-7C69E7ECDCEE}"/>
              </a:ext>
            </a:extLst>
          </p:cNvPr>
          <p:cNvSpPr txBox="1"/>
          <p:nvPr/>
        </p:nvSpPr>
        <p:spPr>
          <a:xfrm>
            <a:off x="8122769" y="1300840"/>
            <a:ext cx="3971899"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“It’s inspired by the brain”</a:t>
            </a:r>
          </a:p>
        </p:txBody>
      </p:sp>
      <p:sp>
        <p:nvSpPr>
          <p:cNvPr id="10" name="TextBox 9">
            <a:extLst>
              <a:ext uri="{FF2B5EF4-FFF2-40B4-BE49-F238E27FC236}">
                <a16:creationId xmlns:a16="http://schemas.microsoft.com/office/drawing/2014/main" id="{5631D8FB-59B0-4473-A6D1-D7F2D368C29F}"/>
              </a:ext>
            </a:extLst>
          </p:cNvPr>
          <p:cNvSpPr txBox="1"/>
          <p:nvPr/>
        </p:nvSpPr>
        <p:spPr>
          <a:xfrm>
            <a:off x="8597656" y="2606219"/>
            <a:ext cx="3184768" cy="830997"/>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“The edge weights are tuned with data”</a:t>
            </a:r>
          </a:p>
        </p:txBody>
      </p:sp>
      <p:sp>
        <p:nvSpPr>
          <p:cNvPr id="11" name="TextBox 10">
            <a:extLst>
              <a:ext uri="{FF2B5EF4-FFF2-40B4-BE49-F238E27FC236}">
                <a16:creationId xmlns:a16="http://schemas.microsoft.com/office/drawing/2014/main" id="{BA86A598-6F31-AE67-4E16-C8F5508926BD}"/>
              </a:ext>
            </a:extLst>
          </p:cNvPr>
          <p:cNvSpPr txBox="1"/>
          <p:nvPr/>
        </p:nvSpPr>
        <p:spPr>
          <a:xfrm>
            <a:off x="7919281" y="4782500"/>
            <a:ext cx="4067811"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But what does that mean?</a:t>
            </a:r>
          </a:p>
        </p:txBody>
      </p:sp>
    </p:spTree>
    <p:extLst>
      <p:ext uri="{BB962C8B-B14F-4D97-AF65-F5344CB8AC3E}">
        <p14:creationId xmlns:p14="http://schemas.microsoft.com/office/powerpoint/2010/main" val="2778932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AI Neural Network | Role Of Neural Networks In AI 2024 | MindMajix">
            <a:extLst>
              <a:ext uri="{FF2B5EF4-FFF2-40B4-BE49-F238E27FC236}">
                <a16:creationId xmlns:a16="http://schemas.microsoft.com/office/drawing/2014/main" id="{90FDF7FE-A5ED-9DEF-4A46-9EE89448C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10" t="23844" r="58986" b="56539"/>
          <a:stretch/>
        </p:blipFill>
        <p:spPr bwMode="auto">
          <a:xfrm>
            <a:off x="1984691" y="2552898"/>
            <a:ext cx="3276737" cy="20479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A0DC58-4DEA-0355-42DE-21E6676C5F1A}"/>
              </a:ext>
            </a:extLst>
          </p:cNvPr>
          <p:cNvSpPr txBox="1"/>
          <p:nvPr/>
        </p:nvSpPr>
        <p:spPr>
          <a:xfrm>
            <a:off x="357612" y="587631"/>
            <a:ext cx="5974032"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Neurons take input from other neurons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7DA4F2E-115E-6C5D-155A-A22F64F41293}"/>
                  </a:ext>
                </a:extLst>
              </p:cNvPr>
              <p:cNvSpPr txBox="1"/>
              <p:nvPr/>
            </p:nvSpPr>
            <p:spPr>
              <a:xfrm>
                <a:off x="6096000" y="1399013"/>
                <a:ext cx="5738388"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Each neuron has an activation level </a:t>
                </a:r>
                <a14:m>
                  <m:oMath xmlns:m="http://schemas.openxmlformats.org/officeDocument/2006/math">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𝒂</m:t>
                        </m:r>
                      </m:e>
                      <m:sub>
                        <m:r>
                          <a:rPr lang="en-US" sz="2400" b="1" i="1" smtClean="0">
                            <a:solidFill>
                              <a:srgbClr val="004D80"/>
                            </a:solidFill>
                            <a:latin typeface="Cambria Math" panose="02040503050406030204" pitchFamily="18" charset="0"/>
                          </a:rPr>
                          <m:t>𝒊</m:t>
                        </m:r>
                      </m:sub>
                    </m:sSub>
                  </m:oMath>
                </a14:m>
                <a:endPar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9" name="TextBox 8">
                <a:extLst>
                  <a:ext uri="{FF2B5EF4-FFF2-40B4-BE49-F238E27FC236}">
                    <a16:creationId xmlns:a16="http://schemas.microsoft.com/office/drawing/2014/main" id="{F7DA4F2E-115E-6C5D-155A-A22F64F41293}"/>
                  </a:ext>
                </a:extLst>
              </p:cNvPr>
              <p:cNvSpPr txBox="1">
                <a:spLocks noRot="1" noChangeAspect="1" noMove="1" noResize="1" noEditPoints="1" noAdjustHandles="1" noChangeArrowheads="1" noChangeShapeType="1" noTextEdit="1"/>
              </p:cNvSpPr>
              <p:nvPr/>
            </p:nvSpPr>
            <p:spPr>
              <a:xfrm>
                <a:off x="6096000" y="1399013"/>
                <a:ext cx="5738388" cy="461665"/>
              </a:xfrm>
              <a:prstGeom prst="rect">
                <a:avLst/>
              </a:prstGeom>
              <a:blipFill>
                <a:blip r:embed="rId4"/>
                <a:stretch>
                  <a:fillRect l="-1770" t="-10526" b="-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0211946-756F-97FD-2442-059307295B35}"/>
                  </a:ext>
                </a:extLst>
              </p:cNvPr>
              <p:cNvSpPr txBox="1"/>
              <p:nvPr/>
            </p:nvSpPr>
            <p:spPr>
              <a:xfrm>
                <a:off x="6146800" y="1905147"/>
                <a:ext cx="4810631" cy="461665"/>
              </a:xfrm>
              <a:prstGeom prst="rect">
                <a:avLst/>
              </a:prstGeom>
              <a:noFill/>
            </p:spPr>
            <p:txBody>
              <a:bodyPr wrap="square" rtlCol="0">
                <a:spAutoFit/>
              </a:bodyPr>
              <a:lstStyle/>
              <a:p>
                <a14:m>
                  <m:oMath xmlns:m="http://schemas.openxmlformats.org/officeDocument/2006/math">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𝑬</m:t>
                        </m:r>
                      </m:e>
                      <m:sub>
                        <m:r>
                          <a:rPr lang="en-US" sz="2400" b="1" i="1" smtClean="0">
                            <a:solidFill>
                              <a:srgbClr val="004D80"/>
                            </a:solidFill>
                            <a:latin typeface="Cambria Math" panose="02040503050406030204" pitchFamily="18" charset="0"/>
                          </a:rPr>
                          <m:t>𝒊</m:t>
                        </m:r>
                      </m:sub>
                    </m:sSub>
                  </m:oMath>
                </a14:m>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 is the set of incoming edges</a:t>
                </a:r>
                <a:endParaRPr lang="en-US" sz="2400" b="1" i="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0" name="TextBox 9">
                <a:extLst>
                  <a:ext uri="{FF2B5EF4-FFF2-40B4-BE49-F238E27FC236}">
                    <a16:creationId xmlns:a16="http://schemas.microsoft.com/office/drawing/2014/main" id="{C0211946-756F-97FD-2442-059307295B35}"/>
                  </a:ext>
                </a:extLst>
              </p:cNvPr>
              <p:cNvSpPr txBox="1">
                <a:spLocks noRot="1" noChangeAspect="1" noMove="1" noResize="1" noEditPoints="1" noAdjustHandles="1" noChangeArrowheads="1" noChangeShapeType="1" noTextEdit="1"/>
              </p:cNvSpPr>
              <p:nvPr/>
            </p:nvSpPr>
            <p:spPr>
              <a:xfrm>
                <a:off x="6146800" y="1905147"/>
                <a:ext cx="4810631" cy="461665"/>
              </a:xfrm>
              <a:prstGeom prst="rect">
                <a:avLst/>
              </a:prstGeom>
              <a:blipFill>
                <a:blip r:embed="rId5"/>
                <a:stretch>
                  <a:fillRect l="-263" t="-16216" b="-27027"/>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DE39DB82-1AD9-08ED-2225-E663299608F2}"/>
              </a:ext>
            </a:extLst>
          </p:cNvPr>
          <p:cNvSpPr txBox="1"/>
          <p:nvPr/>
        </p:nvSpPr>
        <p:spPr>
          <a:xfrm>
            <a:off x="8248384" y="3546892"/>
            <a:ext cx="3917850" cy="830997"/>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Sum up contribution from each incoming edge</a:t>
            </a:r>
          </a:p>
        </p:txBody>
      </p:sp>
      <p:cxnSp>
        <p:nvCxnSpPr>
          <p:cNvPr id="12" name="Straight Arrow Connector 11">
            <a:extLst>
              <a:ext uri="{FF2B5EF4-FFF2-40B4-BE49-F238E27FC236}">
                <a16:creationId xmlns:a16="http://schemas.microsoft.com/office/drawing/2014/main" id="{5D162899-FCA8-36A1-EF63-8CEA92F4FE56}"/>
              </a:ext>
            </a:extLst>
          </p:cNvPr>
          <p:cNvCxnSpPr>
            <a:cxnSpLocks/>
          </p:cNvCxnSpPr>
          <p:nvPr/>
        </p:nvCxnSpPr>
        <p:spPr>
          <a:xfrm flipH="1" flipV="1">
            <a:off x="9187543" y="2998914"/>
            <a:ext cx="195942" cy="566121"/>
          </a:xfrm>
          <a:prstGeom prst="straightConnector1">
            <a:avLst/>
          </a:prstGeom>
          <a:ln w="57150">
            <a:solidFill>
              <a:srgbClr val="006B6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F79B4FE-4FA9-6A71-C0D7-2F151BAF2EA9}"/>
              </a:ext>
            </a:extLst>
          </p:cNvPr>
          <p:cNvSpPr txBox="1"/>
          <p:nvPr/>
        </p:nvSpPr>
        <p:spPr>
          <a:xfrm>
            <a:off x="6146800" y="4827905"/>
            <a:ext cx="5753558"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Run it through the activation function</a:t>
            </a:r>
          </a:p>
        </p:txBody>
      </p:sp>
      <p:cxnSp>
        <p:nvCxnSpPr>
          <p:cNvPr id="16" name="Straight Arrow Connector 15">
            <a:extLst>
              <a:ext uri="{FF2B5EF4-FFF2-40B4-BE49-F238E27FC236}">
                <a16:creationId xmlns:a16="http://schemas.microsoft.com/office/drawing/2014/main" id="{49B41A4A-C418-6C19-35EA-56C7EDD9782C}"/>
              </a:ext>
            </a:extLst>
          </p:cNvPr>
          <p:cNvCxnSpPr>
            <a:cxnSpLocks/>
          </p:cNvCxnSpPr>
          <p:nvPr/>
        </p:nvCxnSpPr>
        <p:spPr>
          <a:xfrm flipV="1">
            <a:off x="7670800" y="2998914"/>
            <a:ext cx="304800" cy="1736042"/>
          </a:xfrm>
          <a:prstGeom prst="straightConnector1">
            <a:avLst/>
          </a:prstGeom>
          <a:ln w="57150">
            <a:solidFill>
              <a:srgbClr val="006B6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E3F4279-A42A-2202-64EA-9B1AE255D717}"/>
                  </a:ext>
                </a:extLst>
              </p:cNvPr>
              <p:cNvSpPr txBox="1"/>
              <p:nvPr/>
            </p:nvSpPr>
            <p:spPr>
              <a:xfrm>
                <a:off x="7184572" y="2274479"/>
                <a:ext cx="2815771" cy="10366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𝒂</m:t>
                          </m:r>
                        </m:e>
                        <m:sub>
                          <m:r>
                            <a:rPr lang="en-US" sz="2400" b="1" i="1" smtClean="0">
                              <a:solidFill>
                                <a:srgbClr val="004D80"/>
                              </a:solidFill>
                              <a:latin typeface="Cambria Math" panose="02040503050406030204" pitchFamily="18" charset="0"/>
                            </a:rPr>
                            <m:t>𝒊</m:t>
                          </m:r>
                        </m:sub>
                      </m:sSub>
                      <m:r>
                        <a:rPr lang="en-US" sz="2400" b="1" i="1" smtClean="0">
                          <a:solidFill>
                            <a:srgbClr val="004D80"/>
                          </a:solidFill>
                          <a:latin typeface="Cambria Math" panose="02040503050406030204" pitchFamily="18" charset="0"/>
                        </a:rPr>
                        <m:t>=</m:t>
                      </m:r>
                      <m:r>
                        <a:rPr lang="en-US" sz="2400" b="1" i="1" smtClean="0">
                          <a:solidFill>
                            <a:srgbClr val="004D80"/>
                          </a:solidFill>
                          <a:latin typeface="Cambria Math" panose="02040503050406030204" pitchFamily="18" charset="0"/>
                        </a:rPr>
                        <m:t>𝒇</m:t>
                      </m:r>
                      <m:r>
                        <a:rPr lang="en-US" sz="2400" b="1" i="1" smtClean="0">
                          <a:solidFill>
                            <a:srgbClr val="004D80"/>
                          </a:solidFill>
                          <a:latin typeface="Cambria Math" panose="02040503050406030204" pitchFamily="18" charset="0"/>
                        </a:rPr>
                        <m:t>(</m:t>
                      </m:r>
                      <m:nary>
                        <m:naryPr>
                          <m:chr m:val="∑"/>
                          <m:supHide m:val="on"/>
                          <m:ctrlPr>
                            <a:rPr lang="en-US" sz="2400" b="1" i="1" smtClean="0">
                              <a:solidFill>
                                <a:srgbClr val="004D80"/>
                              </a:solidFill>
                              <a:latin typeface="Cambria Math" panose="02040503050406030204" pitchFamily="18" charset="0"/>
                            </a:rPr>
                          </m:ctrlPr>
                        </m:naryPr>
                        <m:sub>
                          <m:r>
                            <m:rPr>
                              <m:brk m:alnAt="7"/>
                            </m:rPr>
                            <a:rPr lang="en-US" sz="2400" b="1" i="1" smtClean="0">
                              <a:solidFill>
                                <a:srgbClr val="004D80"/>
                              </a:solidFill>
                              <a:latin typeface="Cambria Math" panose="02040503050406030204" pitchFamily="18" charset="0"/>
                            </a:rPr>
                            <m:t>𝒋</m:t>
                          </m:r>
                          <m:r>
                            <a:rPr lang="en-US" sz="2400" b="1" i="1" smtClean="0">
                              <a:solidFill>
                                <a:srgbClr val="004D80"/>
                              </a:solidFill>
                              <a:latin typeface="Cambria Math" panose="02040503050406030204" pitchFamily="18" charset="0"/>
                            </a:rPr>
                            <m:t>∈</m:t>
                          </m:r>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𝑬</m:t>
                              </m:r>
                            </m:e>
                            <m:sub>
                              <m:r>
                                <a:rPr lang="en-US" sz="2400" b="1" i="1" smtClean="0">
                                  <a:solidFill>
                                    <a:srgbClr val="004D80"/>
                                  </a:solidFill>
                                  <a:latin typeface="Cambria Math" panose="02040503050406030204" pitchFamily="18" charset="0"/>
                                </a:rPr>
                                <m:t>𝒊</m:t>
                              </m:r>
                            </m:sub>
                          </m:sSub>
                        </m:sub>
                        <m:sup/>
                        <m:e>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𝒘</m:t>
                              </m:r>
                            </m:e>
                            <m:sub>
                              <m:r>
                                <a:rPr lang="en-US" sz="2400" b="1" i="1" smtClean="0">
                                  <a:solidFill>
                                    <a:srgbClr val="004D80"/>
                                  </a:solidFill>
                                  <a:latin typeface="Cambria Math" panose="02040503050406030204" pitchFamily="18" charset="0"/>
                                </a:rPr>
                                <m:t>𝒋</m:t>
                              </m:r>
                              <m:r>
                                <a:rPr lang="en-US" sz="2400" b="1" i="1" smtClean="0">
                                  <a:solidFill>
                                    <a:srgbClr val="004D80"/>
                                  </a:solidFill>
                                  <a:latin typeface="Cambria Math" panose="02040503050406030204" pitchFamily="18" charset="0"/>
                                </a:rPr>
                                <m:t>,</m:t>
                              </m:r>
                              <m:r>
                                <a:rPr lang="en-US" sz="2400" b="1" i="1" smtClean="0">
                                  <a:solidFill>
                                    <a:srgbClr val="004D80"/>
                                  </a:solidFill>
                                  <a:latin typeface="Cambria Math" panose="02040503050406030204" pitchFamily="18" charset="0"/>
                                </a:rPr>
                                <m:t>𝒊</m:t>
                              </m:r>
                            </m:sub>
                          </m:sSub>
                          <m:r>
                            <a:rPr lang="en-US" sz="2400" b="1" i="1" smtClean="0">
                              <a:solidFill>
                                <a:srgbClr val="004D80"/>
                              </a:solidFill>
                              <a:latin typeface="Cambria Math" panose="02040503050406030204" pitchFamily="18" charset="0"/>
                            </a:rPr>
                            <m:t>⋅</m:t>
                          </m:r>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𝒂</m:t>
                              </m:r>
                            </m:e>
                            <m:sub>
                              <m:r>
                                <a:rPr lang="en-US" sz="2400" b="1" i="1" smtClean="0">
                                  <a:solidFill>
                                    <a:srgbClr val="004D80"/>
                                  </a:solidFill>
                                  <a:latin typeface="Cambria Math" panose="02040503050406030204" pitchFamily="18" charset="0"/>
                                </a:rPr>
                                <m:t>𝒋</m:t>
                              </m:r>
                            </m:sub>
                          </m:sSub>
                        </m:e>
                      </m:nary>
                      <m:r>
                        <a:rPr lang="en-US" sz="2400" b="1" i="1" smtClean="0">
                          <a:solidFill>
                            <a:srgbClr val="004D80"/>
                          </a:solidFill>
                          <a:latin typeface="Cambria Math" panose="02040503050406030204" pitchFamily="18" charset="0"/>
                        </a:rPr>
                        <m:t>)</m:t>
                      </m:r>
                    </m:oMath>
                  </m:oMathPara>
                </a14:m>
                <a:endPar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1" name="TextBox 20">
                <a:extLst>
                  <a:ext uri="{FF2B5EF4-FFF2-40B4-BE49-F238E27FC236}">
                    <a16:creationId xmlns:a16="http://schemas.microsoft.com/office/drawing/2014/main" id="{5E3F4279-A42A-2202-64EA-9B1AE255D717}"/>
                  </a:ext>
                </a:extLst>
              </p:cNvPr>
              <p:cNvSpPr txBox="1">
                <a:spLocks noRot="1" noChangeAspect="1" noMove="1" noResize="1" noEditPoints="1" noAdjustHandles="1" noChangeArrowheads="1" noChangeShapeType="1" noTextEdit="1"/>
              </p:cNvSpPr>
              <p:nvPr/>
            </p:nvSpPr>
            <p:spPr>
              <a:xfrm>
                <a:off x="7184572" y="2274479"/>
                <a:ext cx="2815771" cy="1036630"/>
              </a:xfrm>
              <a:prstGeom prst="rect">
                <a:avLst/>
              </a:prstGeom>
              <a:blipFill>
                <a:blip r:embed="rId6"/>
                <a:stretch>
                  <a:fillRect l="-1794" t="-125610" r="-897" b="-16829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DF88904-FA0F-5033-1F50-1B8E9C581D70}"/>
              </a:ext>
            </a:extLst>
          </p:cNvPr>
          <p:cNvSpPr>
            <a:spLocks noGrp="1"/>
          </p:cNvSpPr>
          <p:nvPr>
            <p:ph type="sldNum" sz="quarter" idx="12"/>
          </p:nvPr>
        </p:nvSpPr>
        <p:spPr/>
        <p:txBody>
          <a:bodyPr/>
          <a:lstStyle/>
          <a:p>
            <a:fld id="{DB3D1DDC-3BD2-964C-ABA5-B9BD7EA84B8A}" type="slidenum">
              <a:rPr lang="en-US" smtClean="0"/>
              <a:t>28</a:t>
            </a:fld>
            <a:endParaRPr lang="en-US"/>
          </a:p>
        </p:txBody>
      </p:sp>
      <p:sp>
        <p:nvSpPr>
          <p:cNvPr id="3" name="TextBox 2">
            <a:extLst>
              <a:ext uri="{FF2B5EF4-FFF2-40B4-BE49-F238E27FC236}">
                <a16:creationId xmlns:a16="http://schemas.microsoft.com/office/drawing/2014/main" id="{58580B23-86D5-A070-CEA3-834A1BC1664B}"/>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spTree>
    <p:extLst>
      <p:ext uri="{BB962C8B-B14F-4D97-AF65-F5344CB8AC3E}">
        <p14:creationId xmlns:p14="http://schemas.microsoft.com/office/powerpoint/2010/main" val="10280812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AI Neural Network | Role Of Neural Networks In AI 2024 | MindMajix">
            <a:extLst>
              <a:ext uri="{FF2B5EF4-FFF2-40B4-BE49-F238E27FC236}">
                <a16:creationId xmlns:a16="http://schemas.microsoft.com/office/drawing/2014/main" id="{90FDF7FE-A5ED-9DEF-4A46-9EE89448C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49" y="1199240"/>
            <a:ext cx="7127422" cy="34961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AA40F35-5BBD-9FB8-BB77-F9ED3ADA486C}"/>
                  </a:ext>
                </a:extLst>
              </p:cNvPr>
              <p:cNvSpPr txBox="1"/>
              <p:nvPr/>
            </p:nvSpPr>
            <p:spPr>
              <a:xfrm>
                <a:off x="8715829" y="1049296"/>
                <a:ext cx="2815771" cy="10366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𝒂</m:t>
                          </m:r>
                        </m:e>
                        <m:sub>
                          <m:r>
                            <a:rPr lang="en-US" sz="2400" b="1" i="1" smtClean="0">
                              <a:solidFill>
                                <a:srgbClr val="004D80"/>
                              </a:solidFill>
                              <a:latin typeface="Cambria Math" panose="02040503050406030204" pitchFamily="18" charset="0"/>
                            </a:rPr>
                            <m:t>𝒊</m:t>
                          </m:r>
                        </m:sub>
                      </m:sSub>
                      <m:r>
                        <a:rPr lang="en-US" sz="2400" b="1" i="1" smtClean="0">
                          <a:solidFill>
                            <a:srgbClr val="004D80"/>
                          </a:solidFill>
                          <a:latin typeface="Cambria Math" panose="02040503050406030204" pitchFamily="18" charset="0"/>
                        </a:rPr>
                        <m:t>=</m:t>
                      </m:r>
                      <m:r>
                        <a:rPr lang="en-US" sz="2400" b="1" i="1" smtClean="0">
                          <a:solidFill>
                            <a:srgbClr val="004D80"/>
                          </a:solidFill>
                          <a:latin typeface="Cambria Math" panose="02040503050406030204" pitchFamily="18" charset="0"/>
                        </a:rPr>
                        <m:t>𝒇</m:t>
                      </m:r>
                      <m:r>
                        <a:rPr lang="en-US" sz="2400" b="1" i="1" smtClean="0">
                          <a:solidFill>
                            <a:srgbClr val="004D80"/>
                          </a:solidFill>
                          <a:latin typeface="Cambria Math" panose="02040503050406030204" pitchFamily="18" charset="0"/>
                        </a:rPr>
                        <m:t>(</m:t>
                      </m:r>
                      <m:nary>
                        <m:naryPr>
                          <m:chr m:val="∑"/>
                          <m:supHide m:val="on"/>
                          <m:ctrlPr>
                            <a:rPr lang="en-US" sz="2400" b="1" i="1" smtClean="0">
                              <a:solidFill>
                                <a:srgbClr val="004D80"/>
                              </a:solidFill>
                              <a:latin typeface="Cambria Math" panose="02040503050406030204" pitchFamily="18" charset="0"/>
                            </a:rPr>
                          </m:ctrlPr>
                        </m:naryPr>
                        <m:sub>
                          <m:r>
                            <m:rPr>
                              <m:brk m:alnAt="7"/>
                            </m:rPr>
                            <a:rPr lang="en-US" sz="2400" b="1" i="1" smtClean="0">
                              <a:solidFill>
                                <a:srgbClr val="004D80"/>
                              </a:solidFill>
                              <a:latin typeface="Cambria Math" panose="02040503050406030204" pitchFamily="18" charset="0"/>
                            </a:rPr>
                            <m:t>𝒋</m:t>
                          </m:r>
                          <m:r>
                            <a:rPr lang="en-US" sz="2400" b="1" i="1" smtClean="0">
                              <a:solidFill>
                                <a:srgbClr val="004D80"/>
                              </a:solidFill>
                              <a:latin typeface="Cambria Math" panose="02040503050406030204" pitchFamily="18" charset="0"/>
                            </a:rPr>
                            <m:t>∈</m:t>
                          </m:r>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𝑬</m:t>
                              </m:r>
                            </m:e>
                            <m:sub>
                              <m:r>
                                <a:rPr lang="en-US" sz="2400" b="1" i="1" smtClean="0">
                                  <a:solidFill>
                                    <a:srgbClr val="004D80"/>
                                  </a:solidFill>
                                  <a:latin typeface="Cambria Math" panose="02040503050406030204" pitchFamily="18" charset="0"/>
                                </a:rPr>
                                <m:t>𝒊</m:t>
                              </m:r>
                            </m:sub>
                          </m:sSub>
                        </m:sub>
                        <m:sup/>
                        <m:e>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𝒘</m:t>
                              </m:r>
                            </m:e>
                            <m:sub>
                              <m:r>
                                <a:rPr lang="en-US" sz="2400" b="1" i="1" smtClean="0">
                                  <a:solidFill>
                                    <a:srgbClr val="004D80"/>
                                  </a:solidFill>
                                  <a:latin typeface="Cambria Math" panose="02040503050406030204" pitchFamily="18" charset="0"/>
                                </a:rPr>
                                <m:t>𝒋</m:t>
                              </m:r>
                              <m:r>
                                <a:rPr lang="en-US" sz="2400" b="1" i="1" smtClean="0">
                                  <a:solidFill>
                                    <a:srgbClr val="004D80"/>
                                  </a:solidFill>
                                  <a:latin typeface="Cambria Math" panose="02040503050406030204" pitchFamily="18" charset="0"/>
                                </a:rPr>
                                <m:t>,</m:t>
                              </m:r>
                              <m:r>
                                <a:rPr lang="en-US" sz="2400" b="1" i="1" smtClean="0">
                                  <a:solidFill>
                                    <a:srgbClr val="004D80"/>
                                  </a:solidFill>
                                  <a:latin typeface="Cambria Math" panose="02040503050406030204" pitchFamily="18" charset="0"/>
                                </a:rPr>
                                <m:t>𝒊</m:t>
                              </m:r>
                            </m:sub>
                          </m:sSub>
                          <m:r>
                            <a:rPr lang="en-US" sz="2400" b="1" i="1" smtClean="0">
                              <a:solidFill>
                                <a:srgbClr val="004D80"/>
                              </a:solidFill>
                              <a:latin typeface="Cambria Math" panose="02040503050406030204" pitchFamily="18" charset="0"/>
                            </a:rPr>
                            <m:t>⋅</m:t>
                          </m:r>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𝒂</m:t>
                              </m:r>
                            </m:e>
                            <m:sub>
                              <m:r>
                                <a:rPr lang="en-US" sz="2400" b="1" i="1" smtClean="0">
                                  <a:solidFill>
                                    <a:srgbClr val="004D80"/>
                                  </a:solidFill>
                                  <a:latin typeface="Cambria Math" panose="02040503050406030204" pitchFamily="18" charset="0"/>
                                </a:rPr>
                                <m:t>𝒋</m:t>
                              </m:r>
                            </m:sub>
                          </m:sSub>
                        </m:e>
                      </m:nary>
                      <m:r>
                        <a:rPr lang="en-US" sz="2400" b="1" i="1" smtClean="0">
                          <a:solidFill>
                            <a:srgbClr val="004D80"/>
                          </a:solidFill>
                          <a:latin typeface="Cambria Math" panose="02040503050406030204" pitchFamily="18" charset="0"/>
                        </a:rPr>
                        <m:t>)</m:t>
                      </m:r>
                    </m:oMath>
                  </m:oMathPara>
                </a14:m>
                <a:endParaRPr lang="en-US" sz="2400" b="1" dirty="0">
                  <a:solidFill>
                    <a:srgbClr val="004D80"/>
                  </a:solidFill>
                </a:endParaRPr>
              </a:p>
            </p:txBody>
          </p:sp>
        </mc:Choice>
        <mc:Fallback xmlns="">
          <p:sp>
            <p:nvSpPr>
              <p:cNvPr id="8" name="TextBox 7">
                <a:extLst>
                  <a:ext uri="{FF2B5EF4-FFF2-40B4-BE49-F238E27FC236}">
                    <a16:creationId xmlns:a16="http://schemas.microsoft.com/office/drawing/2014/main" id="{EAA40F35-5BBD-9FB8-BB77-F9ED3ADA486C}"/>
                  </a:ext>
                </a:extLst>
              </p:cNvPr>
              <p:cNvSpPr txBox="1">
                <a:spLocks noRot="1" noChangeAspect="1" noMove="1" noResize="1" noEditPoints="1" noAdjustHandles="1" noChangeArrowheads="1" noChangeShapeType="1" noTextEdit="1"/>
              </p:cNvSpPr>
              <p:nvPr/>
            </p:nvSpPr>
            <p:spPr>
              <a:xfrm>
                <a:off x="8715829" y="1049296"/>
                <a:ext cx="2815771" cy="1036630"/>
              </a:xfrm>
              <a:prstGeom prst="rect">
                <a:avLst/>
              </a:prstGeom>
              <a:blipFill>
                <a:blip r:embed="rId4"/>
                <a:stretch>
                  <a:fillRect l="-1794" t="-124096" r="-897" b="-16626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02DDDB87-4AD8-F873-1139-0883EA2505A6}"/>
              </a:ext>
            </a:extLst>
          </p:cNvPr>
          <p:cNvSpPr/>
          <p:nvPr/>
        </p:nvSpPr>
        <p:spPr>
          <a:xfrm>
            <a:off x="2852057" y="1255485"/>
            <a:ext cx="979715" cy="2917371"/>
          </a:xfrm>
          <a:prstGeom prst="rect">
            <a:avLst/>
          </a:prstGeom>
          <a:noFill/>
          <a:ln w="76200">
            <a:solidFill>
              <a:srgbClr val="004D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647D135-EBAC-C1CD-9281-52B121390ADA}"/>
              </a:ext>
            </a:extLst>
          </p:cNvPr>
          <p:cNvSpPr>
            <a:spLocks noGrp="1"/>
          </p:cNvSpPr>
          <p:nvPr>
            <p:ph type="sldNum" sz="quarter" idx="12"/>
          </p:nvPr>
        </p:nvSpPr>
        <p:spPr/>
        <p:txBody>
          <a:bodyPr/>
          <a:lstStyle/>
          <a:p>
            <a:fld id="{DB3D1DDC-3BD2-964C-ABA5-B9BD7EA84B8A}" type="slidenum">
              <a:rPr lang="en-US" smtClean="0"/>
              <a:t>29</a:t>
            </a:fld>
            <a:endParaRPr lang="en-US"/>
          </a:p>
        </p:txBody>
      </p:sp>
      <p:sp>
        <p:nvSpPr>
          <p:cNvPr id="3" name="TextBox 2">
            <a:extLst>
              <a:ext uri="{FF2B5EF4-FFF2-40B4-BE49-F238E27FC236}">
                <a16:creationId xmlns:a16="http://schemas.microsoft.com/office/drawing/2014/main" id="{3E66C056-E828-098E-4ECB-4A9AADEFFFEF}"/>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sp>
        <p:nvSpPr>
          <p:cNvPr id="4" name="TextBox 3">
            <a:extLst>
              <a:ext uri="{FF2B5EF4-FFF2-40B4-BE49-F238E27FC236}">
                <a16:creationId xmlns:a16="http://schemas.microsoft.com/office/drawing/2014/main" id="{A4F52DD6-FC21-132F-086E-5AE48121E7D2}"/>
              </a:ext>
            </a:extLst>
          </p:cNvPr>
          <p:cNvSpPr txBox="1"/>
          <p:nvPr/>
        </p:nvSpPr>
        <p:spPr>
          <a:xfrm>
            <a:off x="357612" y="587631"/>
            <a:ext cx="5974032"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Neurons take input from other neurons</a:t>
            </a:r>
          </a:p>
        </p:txBody>
      </p:sp>
    </p:spTree>
    <p:extLst>
      <p:ext uri="{BB962C8B-B14F-4D97-AF65-F5344CB8AC3E}">
        <p14:creationId xmlns:p14="http://schemas.microsoft.com/office/powerpoint/2010/main" val="24370388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3" name="Picture 2">
            <a:extLst>
              <a:ext uri="{FF2B5EF4-FFF2-40B4-BE49-F238E27FC236}">
                <a16:creationId xmlns:a16="http://schemas.microsoft.com/office/drawing/2014/main" id="{C204A020-BA90-5172-4DAC-4E6136EE81C6}"/>
              </a:ext>
            </a:extLst>
          </p:cNvPr>
          <p:cNvPicPr>
            <a:picLocks noChangeAspect="1"/>
          </p:cNvPicPr>
          <p:nvPr/>
        </p:nvPicPr>
        <p:blipFill>
          <a:blip r:embed="rId3"/>
          <a:stretch>
            <a:fillRect/>
          </a:stretch>
        </p:blipFill>
        <p:spPr>
          <a:xfrm>
            <a:off x="2209800" y="873339"/>
            <a:ext cx="7772400" cy="5111321"/>
          </a:xfrm>
          <a:prstGeom prst="rect">
            <a:avLst/>
          </a:prstGeom>
        </p:spPr>
      </p:pic>
      <p:sp>
        <p:nvSpPr>
          <p:cNvPr id="2" name="Slide Number Placeholder 1">
            <a:extLst>
              <a:ext uri="{FF2B5EF4-FFF2-40B4-BE49-F238E27FC236}">
                <a16:creationId xmlns:a16="http://schemas.microsoft.com/office/drawing/2014/main" id="{8ECB538E-74E1-3602-09DE-5440AC36E51C}"/>
              </a:ext>
            </a:extLst>
          </p:cNvPr>
          <p:cNvSpPr>
            <a:spLocks noGrp="1"/>
          </p:cNvSpPr>
          <p:nvPr>
            <p:ph type="sldNum" sz="quarter" idx="12"/>
          </p:nvPr>
        </p:nvSpPr>
        <p:spPr/>
        <p:txBody>
          <a:bodyPr/>
          <a:lstStyle/>
          <a:p>
            <a:fld id="{DB3D1DDC-3BD2-964C-ABA5-B9BD7EA84B8A}" type="slidenum">
              <a:rPr lang="en-US" smtClean="0"/>
              <a:t>3</a:t>
            </a:fld>
            <a:endParaRPr lang="en-US"/>
          </a:p>
        </p:txBody>
      </p:sp>
      <p:cxnSp>
        <p:nvCxnSpPr>
          <p:cNvPr id="5" name="Straight Arrow Connector 4">
            <a:extLst>
              <a:ext uri="{FF2B5EF4-FFF2-40B4-BE49-F238E27FC236}">
                <a16:creationId xmlns:a16="http://schemas.microsoft.com/office/drawing/2014/main" id="{261565D9-A8B8-B211-2EA9-04FF6E8CEDBE}"/>
              </a:ext>
            </a:extLst>
          </p:cNvPr>
          <p:cNvCxnSpPr/>
          <p:nvPr/>
        </p:nvCxnSpPr>
        <p:spPr>
          <a:xfrm>
            <a:off x="7169203" y="2912249"/>
            <a:ext cx="353466" cy="6761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41AB668-67A2-992A-90C5-E53BF2269630}"/>
              </a:ext>
            </a:extLst>
          </p:cNvPr>
          <p:cNvCxnSpPr/>
          <p:nvPr/>
        </p:nvCxnSpPr>
        <p:spPr>
          <a:xfrm>
            <a:off x="3863788" y="2752804"/>
            <a:ext cx="353466" cy="6761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3972A5B-06AA-D8E5-A7B9-B87D56675593}"/>
              </a:ext>
            </a:extLst>
          </p:cNvPr>
          <p:cNvCxnSpPr>
            <a:cxnSpLocks/>
          </p:cNvCxnSpPr>
          <p:nvPr/>
        </p:nvCxnSpPr>
        <p:spPr>
          <a:xfrm flipH="1">
            <a:off x="2711184" y="1951745"/>
            <a:ext cx="385482" cy="613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4736145-6229-3AEC-252E-DD457B352A98}"/>
              </a:ext>
            </a:extLst>
          </p:cNvPr>
          <p:cNvCxnSpPr>
            <a:cxnSpLocks/>
          </p:cNvCxnSpPr>
          <p:nvPr/>
        </p:nvCxnSpPr>
        <p:spPr>
          <a:xfrm flipH="1" flipV="1">
            <a:off x="6660777" y="1951105"/>
            <a:ext cx="139593" cy="72357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F3CA3CE-366D-4FF9-F5E3-F6DA7D9E680B}"/>
              </a:ext>
            </a:extLst>
          </p:cNvPr>
          <p:cNvSpPr txBox="1"/>
          <p:nvPr/>
        </p:nvSpPr>
        <p:spPr>
          <a:xfrm>
            <a:off x="4925466" y="4344262"/>
            <a:ext cx="3686202" cy="369332"/>
          </a:xfrm>
          <a:prstGeom prst="rect">
            <a:avLst/>
          </a:prstGeom>
          <a:noFill/>
        </p:spPr>
        <p:txBody>
          <a:bodyPr wrap="none" rtlCol="0">
            <a:spAutoFit/>
          </a:bodyPr>
          <a:lstStyle/>
          <a:p>
            <a:r>
              <a:rPr lang="en-US"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Are the ones in the back larger?</a:t>
            </a:r>
          </a:p>
        </p:txBody>
      </p:sp>
    </p:spTree>
    <p:extLst>
      <p:ext uri="{BB962C8B-B14F-4D97-AF65-F5344CB8AC3E}">
        <p14:creationId xmlns:p14="http://schemas.microsoft.com/office/powerpoint/2010/main" val="40634405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AI Neural Network | Role Of Neural Networks In AI 2024 | MindMajix">
            <a:extLst>
              <a:ext uri="{FF2B5EF4-FFF2-40B4-BE49-F238E27FC236}">
                <a16:creationId xmlns:a16="http://schemas.microsoft.com/office/drawing/2014/main" id="{90FDF7FE-A5ED-9DEF-4A46-9EE89448C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49" y="1199240"/>
            <a:ext cx="7127422" cy="34961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AA40F35-5BBD-9FB8-BB77-F9ED3ADA486C}"/>
                  </a:ext>
                </a:extLst>
              </p:cNvPr>
              <p:cNvSpPr txBox="1"/>
              <p:nvPr/>
            </p:nvSpPr>
            <p:spPr>
              <a:xfrm>
                <a:off x="8715829" y="1049296"/>
                <a:ext cx="2815771" cy="10366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𝒂</m:t>
                          </m:r>
                        </m:e>
                        <m:sub>
                          <m:r>
                            <a:rPr lang="en-US" sz="2400" b="1" i="1" smtClean="0">
                              <a:solidFill>
                                <a:srgbClr val="004D80"/>
                              </a:solidFill>
                              <a:latin typeface="Cambria Math" panose="02040503050406030204" pitchFamily="18" charset="0"/>
                            </a:rPr>
                            <m:t>𝒊</m:t>
                          </m:r>
                        </m:sub>
                      </m:sSub>
                      <m:r>
                        <a:rPr lang="en-US" sz="2400" b="1" i="1" smtClean="0">
                          <a:solidFill>
                            <a:srgbClr val="004D80"/>
                          </a:solidFill>
                          <a:latin typeface="Cambria Math" panose="02040503050406030204" pitchFamily="18" charset="0"/>
                        </a:rPr>
                        <m:t>=</m:t>
                      </m:r>
                      <m:r>
                        <a:rPr lang="en-US" sz="2400" b="1" i="1" smtClean="0">
                          <a:solidFill>
                            <a:srgbClr val="004D80"/>
                          </a:solidFill>
                          <a:latin typeface="Cambria Math" panose="02040503050406030204" pitchFamily="18" charset="0"/>
                        </a:rPr>
                        <m:t>𝒇</m:t>
                      </m:r>
                      <m:r>
                        <a:rPr lang="en-US" sz="2400" b="1" i="1" smtClean="0">
                          <a:solidFill>
                            <a:srgbClr val="004D80"/>
                          </a:solidFill>
                          <a:latin typeface="Cambria Math" panose="02040503050406030204" pitchFamily="18" charset="0"/>
                        </a:rPr>
                        <m:t>(</m:t>
                      </m:r>
                      <m:nary>
                        <m:naryPr>
                          <m:chr m:val="∑"/>
                          <m:supHide m:val="on"/>
                          <m:ctrlPr>
                            <a:rPr lang="en-US" sz="2400" b="1" i="1" smtClean="0">
                              <a:solidFill>
                                <a:srgbClr val="004D80"/>
                              </a:solidFill>
                              <a:latin typeface="Cambria Math" panose="02040503050406030204" pitchFamily="18" charset="0"/>
                            </a:rPr>
                          </m:ctrlPr>
                        </m:naryPr>
                        <m:sub>
                          <m:r>
                            <m:rPr>
                              <m:brk m:alnAt="7"/>
                            </m:rPr>
                            <a:rPr lang="en-US" sz="2400" b="1" i="1" smtClean="0">
                              <a:solidFill>
                                <a:srgbClr val="004D80"/>
                              </a:solidFill>
                              <a:latin typeface="Cambria Math" panose="02040503050406030204" pitchFamily="18" charset="0"/>
                            </a:rPr>
                            <m:t>𝒋</m:t>
                          </m:r>
                          <m:r>
                            <a:rPr lang="en-US" sz="2400" b="1" i="1" smtClean="0">
                              <a:solidFill>
                                <a:srgbClr val="004D80"/>
                              </a:solidFill>
                              <a:latin typeface="Cambria Math" panose="02040503050406030204" pitchFamily="18" charset="0"/>
                            </a:rPr>
                            <m:t>∈</m:t>
                          </m:r>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𝑬</m:t>
                              </m:r>
                            </m:e>
                            <m:sub>
                              <m:r>
                                <a:rPr lang="en-US" sz="2400" b="1" i="1" smtClean="0">
                                  <a:solidFill>
                                    <a:srgbClr val="004D80"/>
                                  </a:solidFill>
                                  <a:latin typeface="Cambria Math" panose="02040503050406030204" pitchFamily="18" charset="0"/>
                                </a:rPr>
                                <m:t>𝒊</m:t>
                              </m:r>
                            </m:sub>
                          </m:sSub>
                        </m:sub>
                        <m:sup/>
                        <m:e>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𝒘</m:t>
                              </m:r>
                            </m:e>
                            <m:sub>
                              <m:r>
                                <a:rPr lang="en-US" sz="2400" b="1" i="1" smtClean="0">
                                  <a:solidFill>
                                    <a:srgbClr val="004D80"/>
                                  </a:solidFill>
                                  <a:latin typeface="Cambria Math" panose="02040503050406030204" pitchFamily="18" charset="0"/>
                                </a:rPr>
                                <m:t>𝒋</m:t>
                              </m:r>
                              <m:r>
                                <a:rPr lang="en-US" sz="2400" b="1" i="1" smtClean="0">
                                  <a:solidFill>
                                    <a:srgbClr val="004D80"/>
                                  </a:solidFill>
                                  <a:latin typeface="Cambria Math" panose="02040503050406030204" pitchFamily="18" charset="0"/>
                                </a:rPr>
                                <m:t>,</m:t>
                              </m:r>
                              <m:r>
                                <a:rPr lang="en-US" sz="2400" b="1" i="1" smtClean="0">
                                  <a:solidFill>
                                    <a:srgbClr val="004D80"/>
                                  </a:solidFill>
                                  <a:latin typeface="Cambria Math" panose="02040503050406030204" pitchFamily="18" charset="0"/>
                                </a:rPr>
                                <m:t>𝒊</m:t>
                              </m:r>
                            </m:sub>
                          </m:sSub>
                          <m:r>
                            <a:rPr lang="en-US" sz="2400" b="1" i="1" smtClean="0">
                              <a:solidFill>
                                <a:srgbClr val="004D80"/>
                              </a:solidFill>
                              <a:latin typeface="Cambria Math" panose="02040503050406030204" pitchFamily="18" charset="0"/>
                            </a:rPr>
                            <m:t>⋅</m:t>
                          </m:r>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𝒂</m:t>
                              </m:r>
                            </m:e>
                            <m:sub>
                              <m:r>
                                <a:rPr lang="en-US" sz="2400" b="1" i="1" smtClean="0">
                                  <a:solidFill>
                                    <a:srgbClr val="004D80"/>
                                  </a:solidFill>
                                  <a:latin typeface="Cambria Math" panose="02040503050406030204" pitchFamily="18" charset="0"/>
                                </a:rPr>
                                <m:t>𝒋</m:t>
                              </m:r>
                            </m:sub>
                          </m:sSub>
                        </m:e>
                      </m:nary>
                      <m:r>
                        <a:rPr lang="en-US" sz="2400" b="1" i="1" smtClean="0">
                          <a:solidFill>
                            <a:srgbClr val="004D80"/>
                          </a:solidFill>
                          <a:latin typeface="Cambria Math" panose="02040503050406030204" pitchFamily="18" charset="0"/>
                        </a:rPr>
                        <m:t>)</m:t>
                      </m:r>
                    </m:oMath>
                  </m:oMathPara>
                </a14:m>
                <a:endParaRPr lang="en-US" sz="2400" b="1" dirty="0">
                  <a:solidFill>
                    <a:srgbClr val="004D80"/>
                  </a:solidFill>
                </a:endParaRPr>
              </a:p>
            </p:txBody>
          </p:sp>
        </mc:Choice>
        <mc:Fallback xmlns="">
          <p:sp>
            <p:nvSpPr>
              <p:cNvPr id="8" name="TextBox 7">
                <a:extLst>
                  <a:ext uri="{FF2B5EF4-FFF2-40B4-BE49-F238E27FC236}">
                    <a16:creationId xmlns:a16="http://schemas.microsoft.com/office/drawing/2014/main" id="{EAA40F35-5BBD-9FB8-BB77-F9ED3ADA486C}"/>
                  </a:ext>
                </a:extLst>
              </p:cNvPr>
              <p:cNvSpPr txBox="1">
                <a:spLocks noRot="1" noChangeAspect="1" noMove="1" noResize="1" noEditPoints="1" noAdjustHandles="1" noChangeArrowheads="1" noChangeShapeType="1" noTextEdit="1"/>
              </p:cNvSpPr>
              <p:nvPr/>
            </p:nvSpPr>
            <p:spPr>
              <a:xfrm>
                <a:off x="8715829" y="1049296"/>
                <a:ext cx="2815771" cy="1036630"/>
              </a:xfrm>
              <a:prstGeom prst="rect">
                <a:avLst/>
              </a:prstGeom>
              <a:blipFill>
                <a:blip r:embed="rId4"/>
                <a:stretch>
                  <a:fillRect l="-1794" t="-124096" r="-897" b="-16626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02DDDB87-4AD8-F873-1139-0883EA2505A6}"/>
              </a:ext>
            </a:extLst>
          </p:cNvPr>
          <p:cNvSpPr/>
          <p:nvPr/>
        </p:nvSpPr>
        <p:spPr>
          <a:xfrm>
            <a:off x="4898571" y="1255485"/>
            <a:ext cx="979715" cy="2917371"/>
          </a:xfrm>
          <a:prstGeom prst="rect">
            <a:avLst/>
          </a:prstGeom>
          <a:noFill/>
          <a:ln w="76200">
            <a:solidFill>
              <a:srgbClr val="004D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BCDA480E-AB27-399A-8F50-D07CD5D3ED87}"/>
              </a:ext>
            </a:extLst>
          </p:cNvPr>
          <p:cNvSpPr>
            <a:spLocks noGrp="1"/>
          </p:cNvSpPr>
          <p:nvPr>
            <p:ph type="sldNum" sz="quarter" idx="12"/>
          </p:nvPr>
        </p:nvSpPr>
        <p:spPr/>
        <p:txBody>
          <a:bodyPr/>
          <a:lstStyle/>
          <a:p>
            <a:fld id="{DB3D1DDC-3BD2-964C-ABA5-B9BD7EA84B8A}" type="slidenum">
              <a:rPr lang="en-US" smtClean="0"/>
              <a:t>30</a:t>
            </a:fld>
            <a:endParaRPr lang="en-US"/>
          </a:p>
        </p:txBody>
      </p:sp>
      <p:sp>
        <p:nvSpPr>
          <p:cNvPr id="3" name="TextBox 2">
            <a:extLst>
              <a:ext uri="{FF2B5EF4-FFF2-40B4-BE49-F238E27FC236}">
                <a16:creationId xmlns:a16="http://schemas.microsoft.com/office/drawing/2014/main" id="{7096D60C-B935-14E0-46E8-0276AE242250}"/>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sp>
        <p:nvSpPr>
          <p:cNvPr id="4" name="TextBox 3">
            <a:extLst>
              <a:ext uri="{FF2B5EF4-FFF2-40B4-BE49-F238E27FC236}">
                <a16:creationId xmlns:a16="http://schemas.microsoft.com/office/drawing/2014/main" id="{FECEFBCD-9DDD-DBEA-E360-FE0AE21D38FD}"/>
              </a:ext>
            </a:extLst>
          </p:cNvPr>
          <p:cNvSpPr txBox="1"/>
          <p:nvPr/>
        </p:nvSpPr>
        <p:spPr>
          <a:xfrm>
            <a:off x="357612" y="587631"/>
            <a:ext cx="5974032"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Neurons take input from other neurons</a:t>
            </a:r>
          </a:p>
        </p:txBody>
      </p:sp>
    </p:spTree>
    <p:extLst>
      <p:ext uri="{BB962C8B-B14F-4D97-AF65-F5344CB8AC3E}">
        <p14:creationId xmlns:p14="http://schemas.microsoft.com/office/powerpoint/2010/main" val="20935796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AI Neural Network | Role Of Neural Networks In AI 2024 | MindMajix">
            <a:extLst>
              <a:ext uri="{FF2B5EF4-FFF2-40B4-BE49-F238E27FC236}">
                <a16:creationId xmlns:a16="http://schemas.microsoft.com/office/drawing/2014/main" id="{90FDF7FE-A5ED-9DEF-4A46-9EE89448C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49" y="1199240"/>
            <a:ext cx="7127422" cy="34961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AA40F35-5BBD-9FB8-BB77-F9ED3ADA486C}"/>
                  </a:ext>
                </a:extLst>
              </p:cNvPr>
              <p:cNvSpPr txBox="1"/>
              <p:nvPr/>
            </p:nvSpPr>
            <p:spPr>
              <a:xfrm>
                <a:off x="8715829" y="1049296"/>
                <a:ext cx="2815771" cy="10366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004D80"/>
                              </a:solidFill>
                              <a:latin typeface="Cambria Math" panose="02040503050406030204" pitchFamily="18" charset="0"/>
                            </a:rPr>
                          </m:ctrlPr>
                        </m:sSubPr>
                        <m:e>
                          <m:r>
                            <a:rPr lang="en-US" sz="2400" b="0" i="1" smtClean="0">
                              <a:solidFill>
                                <a:srgbClr val="004D80"/>
                              </a:solidFill>
                              <a:latin typeface="Cambria Math" panose="02040503050406030204" pitchFamily="18" charset="0"/>
                            </a:rPr>
                            <m:t>𝑎</m:t>
                          </m:r>
                        </m:e>
                        <m:sub>
                          <m:r>
                            <a:rPr lang="en-US" sz="2400" b="0" i="1" smtClean="0">
                              <a:solidFill>
                                <a:srgbClr val="004D80"/>
                              </a:solidFill>
                              <a:latin typeface="Cambria Math" panose="02040503050406030204" pitchFamily="18" charset="0"/>
                            </a:rPr>
                            <m:t>𝑖</m:t>
                          </m:r>
                        </m:sub>
                      </m:sSub>
                      <m:r>
                        <a:rPr lang="en-US" sz="2400" b="0" i="1" smtClean="0">
                          <a:solidFill>
                            <a:srgbClr val="004D80"/>
                          </a:solidFill>
                          <a:latin typeface="Cambria Math" panose="02040503050406030204" pitchFamily="18" charset="0"/>
                        </a:rPr>
                        <m:t>=</m:t>
                      </m:r>
                      <m:r>
                        <a:rPr lang="en-US" sz="2400" b="0" i="1" smtClean="0">
                          <a:solidFill>
                            <a:srgbClr val="004D80"/>
                          </a:solidFill>
                          <a:latin typeface="Cambria Math" panose="02040503050406030204" pitchFamily="18" charset="0"/>
                        </a:rPr>
                        <m:t>𝑓</m:t>
                      </m:r>
                      <m:r>
                        <a:rPr lang="en-US" sz="2400" b="0" i="1" smtClean="0">
                          <a:solidFill>
                            <a:srgbClr val="004D80"/>
                          </a:solidFill>
                          <a:latin typeface="Cambria Math" panose="02040503050406030204" pitchFamily="18" charset="0"/>
                        </a:rPr>
                        <m:t>(</m:t>
                      </m:r>
                      <m:nary>
                        <m:naryPr>
                          <m:chr m:val="∑"/>
                          <m:supHide m:val="on"/>
                          <m:ctrlPr>
                            <a:rPr lang="en-US" sz="2400" b="0" i="1" smtClean="0">
                              <a:solidFill>
                                <a:srgbClr val="004D80"/>
                              </a:solidFill>
                              <a:latin typeface="Cambria Math" panose="02040503050406030204" pitchFamily="18" charset="0"/>
                            </a:rPr>
                          </m:ctrlPr>
                        </m:naryPr>
                        <m:sub>
                          <m:r>
                            <m:rPr>
                              <m:brk m:alnAt="7"/>
                            </m:rPr>
                            <a:rPr lang="en-US" sz="2400" b="0" i="1" smtClean="0">
                              <a:solidFill>
                                <a:srgbClr val="004D80"/>
                              </a:solidFill>
                              <a:latin typeface="Cambria Math" panose="02040503050406030204" pitchFamily="18" charset="0"/>
                            </a:rPr>
                            <m:t>𝑗</m:t>
                          </m:r>
                          <m:r>
                            <a:rPr lang="en-US" sz="2400" b="0" i="1" smtClean="0">
                              <a:solidFill>
                                <a:srgbClr val="004D80"/>
                              </a:solidFill>
                              <a:latin typeface="Cambria Math" panose="02040503050406030204" pitchFamily="18" charset="0"/>
                            </a:rPr>
                            <m:t>∈</m:t>
                          </m:r>
                          <m:sSub>
                            <m:sSubPr>
                              <m:ctrlPr>
                                <a:rPr lang="en-US" sz="2400" b="0" i="1" smtClean="0">
                                  <a:solidFill>
                                    <a:srgbClr val="004D80"/>
                                  </a:solidFill>
                                  <a:latin typeface="Cambria Math" panose="02040503050406030204" pitchFamily="18" charset="0"/>
                                </a:rPr>
                              </m:ctrlPr>
                            </m:sSubPr>
                            <m:e>
                              <m:r>
                                <a:rPr lang="en-US" sz="2400" b="0" i="1" smtClean="0">
                                  <a:solidFill>
                                    <a:srgbClr val="004D80"/>
                                  </a:solidFill>
                                  <a:latin typeface="Cambria Math" panose="02040503050406030204" pitchFamily="18" charset="0"/>
                                </a:rPr>
                                <m:t>𝐸</m:t>
                              </m:r>
                            </m:e>
                            <m:sub>
                              <m:r>
                                <a:rPr lang="en-US" sz="2400" b="0" i="1" smtClean="0">
                                  <a:solidFill>
                                    <a:srgbClr val="004D80"/>
                                  </a:solidFill>
                                  <a:latin typeface="Cambria Math" panose="02040503050406030204" pitchFamily="18" charset="0"/>
                                </a:rPr>
                                <m:t>𝑖</m:t>
                              </m:r>
                            </m:sub>
                          </m:sSub>
                        </m:sub>
                        <m:sup/>
                        <m:e>
                          <m:sSub>
                            <m:sSubPr>
                              <m:ctrlPr>
                                <a:rPr lang="en-US" sz="2400" b="0" i="1" smtClean="0">
                                  <a:solidFill>
                                    <a:srgbClr val="004D80"/>
                                  </a:solidFill>
                                  <a:latin typeface="Cambria Math" panose="02040503050406030204" pitchFamily="18" charset="0"/>
                                </a:rPr>
                              </m:ctrlPr>
                            </m:sSubPr>
                            <m:e>
                              <m:r>
                                <a:rPr lang="en-US" sz="2400" b="0" i="1" smtClean="0">
                                  <a:solidFill>
                                    <a:srgbClr val="004D80"/>
                                  </a:solidFill>
                                  <a:latin typeface="Cambria Math" panose="02040503050406030204" pitchFamily="18" charset="0"/>
                                </a:rPr>
                                <m:t>𝑤</m:t>
                              </m:r>
                            </m:e>
                            <m:sub>
                              <m:r>
                                <a:rPr lang="en-US" sz="2400" b="0" i="1" smtClean="0">
                                  <a:solidFill>
                                    <a:srgbClr val="004D80"/>
                                  </a:solidFill>
                                  <a:latin typeface="Cambria Math" panose="02040503050406030204" pitchFamily="18" charset="0"/>
                                </a:rPr>
                                <m:t>𝑗</m:t>
                              </m:r>
                              <m:r>
                                <a:rPr lang="en-US" sz="2400" b="0" i="1" smtClean="0">
                                  <a:solidFill>
                                    <a:srgbClr val="004D80"/>
                                  </a:solidFill>
                                  <a:latin typeface="Cambria Math" panose="02040503050406030204" pitchFamily="18" charset="0"/>
                                </a:rPr>
                                <m:t>,</m:t>
                              </m:r>
                              <m:r>
                                <a:rPr lang="en-US" sz="2400" b="0" i="1" smtClean="0">
                                  <a:solidFill>
                                    <a:srgbClr val="004D80"/>
                                  </a:solidFill>
                                  <a:latin typeface="Cambria Math" panose="02040503050406030204" pitchFamily="18" charset="0"/>
                                </a:rPr>
                                <m:t>𝑖</m:t>
                              </m:r>
                            </m:sub>
                          </m:sSub>
                          <m:r>
                            <a:rPr lang="en-US" sz="2400" b="0" i="1" smtClean="0">
                              <a:solidFill>
                                <a:srgbClr val="004D80"/>
                              </a:solidFill>
                              <a:latin typeface="Cambria Math" panose="02040503050406030204" pitchFamily="18" charset="0"/>
                            </a:rPr>
                            <m:t>⋅</m:t>
                          </m:r>
                          <m:sSub>
                            <m:sSubPr>
                              <m:ctrlPr>
                                <a:rPr lang="en-US" sz="2400" b="0" i="1" smtClean="0">
                                  <a:solidFill>
                                    <a:srgbClr val="004D80"/>
                                  </a:solidFill>
                                  <a:latin typeface="Cambria Math" panose="02040503050406030204" pitchFamily="18" charset="0"/>
                                </a:rPr>
                              </m:ctrlPr>
                            </m:sSubPr>
                            <m:e>
                              <m:r>
                                <a:rPr lang="en-US" sz="2400" b="0" i="1" smtClean="0">
                                  <a:solidFill>
                                    <a:srgbClr val="004D80"/>
                                  </a:solidFill>
                                  <a:latin typeface="Cambria Math" panose="02040503050406030204" pitchFamily="18" charset="0"/>
                                </a:rPr>
                                <m:t>𝑎</m:t>
                              </m:r>
                            </m:e>
                            <m:sub>
                              <m:r>
                                <a:rPr lang="en-US" sz="2400" b="0" i="1" smtClean="0">
                                  <a:solidFill>
                                    <a:srgbClr val="004D80"/>
                                  </a:solidFill>
                                  <a:latin typeface="Cambria Math" panose="02040503050406030204" pitchFamily="18" charset="0"/>
                                </a:rPr>
                                <m:t>𝑗</m:t>
                              </m:r>
                            </m:sub>
                          </m:sSub>
                        </m:e>
                      </m:nary>
                      <m:r>
                        <a:rPr lang="en-US" sz="2400" b="0" i="1" smtClean="0">
                          <a:solidFill>
                            <a:srgbClr val="004D80"/>
                          </a:solidFill>
                          <a:latin typeface="Cambria Math" panose="02040503050406030204" pitchFamily="18" charset="0"/>
                        </a:rPr>
                        <m:t>)</m:t>
                      </m:r>
                    </m:oMath>
                  </m:oMathPara>
                </a14:m>
                <a:endParaRPr lang="en-US" sz="2400" dirty="0">
                  <a:solidFill>
                    <a:srgbClr val="004D80"/>
                  </a:solidFill>
                </a:endParaRPr>
              </a:p>
            </p:txBody>
          </p:sp>
        </mc:Choice>
        <mc:Fallback xmlns="">
          <p:sp>
            <p:nvSpPr>
              <p:cNvPr id="8" name="TextBox 7">
                <a:extLst>
                  <a:ext uri="{FF2B5EF4-FFF2-40B4-BE49-F238E27FC236}">
                    <a16:creationId xmlns:a16="http://schemas.microsoft.com/office/drawing/2014/main" id="{EAA40F35-5BBD-9FB8-BB77-F9ED3ADA486C}"/>
                  </a:ext>
                </a:extLst>
              </p:cNvPr>
              <p:cNvSpPr txBox="1">
                <a:spLocks noRot="1" noChangeAspect="1" noMove="1" noResize="1" noEditPoints="1" noAdjustHandles="1" noChangeArrowheads="1" noChangeShapeType="1" noTextEdit="1"/>
              </p:cNvSpPr>
              <p:nvPr/>
            </p:nvSpPr>
            <p:spPr>
              <a:xfrm>
                <a:off x="8715829" y="1049296"/>
                <a:ext cx="2815771" cy="1036630"/>
              </a:xfrm>
              <a:prstGeom prst="rect">
                <a:avLst/>
              </a:prstGeom>
              <a:blipFill>
                <a:blip r:embed="rId4"/>
                <a:stretch>
                  <a:fillRect l="-1345" t="-124096" b="-16626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02DDDB87-4AD8-F873-1139-0883EA2505A6}"/>
              </a:ext>
            </a:extLst>
          </p:cNvPr>
          <p:cNvSpPr/>
          <p:nvPr/>
        </p:nvSpPr>
        <p:spPr>
          <a:xfrm>
            <a:off x="6698343" y="2169886"/>
            <a:ext cx="979715" cy="957944"/>
          </a:xfrm>
          <a:prstGeom prst="rect">
            <a:avLst/>
          </a:prstGeom>
          <a:noFill/>
          <a:ln w="76200">
            <a:solidFill>
              <a:srgbClr val="004D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BCBE212-3BEC-801B-5E56-9CD8C4B7CC2B}"/>
              </a:ext>
            </a:extLst>
          </p:cNvPr>
          <p:cNvSpPr>
            <a:spLocks noGrp="1"/>
          </p:cNvSpPr>
          <p:nvPr>
            <p:ph type="sldNum" sz="quarter" idx="12"/>
          </p:nvPr>
        </p:nvSpPr>
        <p:spPr/>
        <p:txBody>
          <a:bodyPr/>
          <a:lstStyle/>
          <a:p>
            <a:fld id="{DB3D1DDC-3BD2-964C-ABA5-B9BD7EA84B8A}" type="slidenum">
              <a:rPr lang="en-US" smtClean="0"/>
              <a:t>31</a:t>
            </a:fld>
            <a:endParaRPr lang="en-US"/>
          </a:p>
        </p:txBody>
      </p:sp>
      <p:sp>
        <p:nvSpPr>
          <p:cNvPr id="3" name="TextBox 2">
            <a:extLst>
              <a:ext uri="{FF2B5EF4-FFF2-40B4-BE49-F238E27FC236}">
                <a16:creationId xmlns:a16="http://schemas.microsoft.com/office/drawing/2014/main" id="{9B3B7CCA-D765-43D0-FBED-2C8052A9988F}"/>
              </a:ext>
            </a:extLst>
          </p:cNvPr>
          <p:cNvSpPr txBox="1"/>
          <p:nvPr/>
        </p:nvSpPr>
        <p:spPr>
          <a:xfrm>
            <a:off x="2362444" y="4695371"/>
            <a:ext cx="3853939" cy="461665"/>
          </a:xfrm>
          <a:prstGeom prst="rect">
            <a:avLst/>
          </a:prstGeom>
          <a:noFill/>
        </p:spPr>
        <p:txBody>
          <a:bodyPr wrap="square" rtlCol="0">
            <a:spAutoFit/>
          </a:bodyPr>
          <a:lstStyle/>
          <a:p>
            <a:r>
              <a:rPr lang="en-US" sz="2400" b="1" dirty="0">
                <a:solidFill>
                  <a:srgbClr val="006B64"/>
                </a:solidFill>
              </a:rPr>
              <a:t>Feedforward neural network</a:t>
            </a:r>
          </a:p>
        </p:txBody>
      </p:sp>
      <p:sp>
        <p:nvSpPr>
          <p:cNvPr id="4" name="TextBox 3">
            <a:extLst>
              <a:ext uri="{FF2B5EF4-FFF2-40B4-BE49-F238E27FC236}">
                <a16:creationId xmlns:a16="http://schemas.microsoft.com/office/drawing/2014/main" id="{A48102C2-AD18-F541-9AC9-BA727B0943B6}"/>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sp>
        <p:nvSpPr>
          <p:cNvPr id="5" name="TextBox 4">
            <a:extLst>
              <a:ext uri="{FF2B5EF4-FFF2-40B4-BE49-F238E27FC236}">
                <a16:creationId xmlns:a16="http://schemas.microsoft.com/office/drawing/2014/main" id="{47B5728F-307F-3EF7-A2E1-1773DA491D66}"/>
              </a:ext>
            </a:extLst>
          </p:cNvPr>
          <p:cNvSpPr txBox="1"/>
          <p:nvPr/>
        </p:nvSpPr>
        <p:spPr>
          <a:xfrm>
            <a:off x="357612" y="587631"/>
            <a:ext cx="5974032"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Neurons take input from other neurons</a:t>
            </a:r>
          </a:p>
        </p:txBody>
      </p:sp>
    </p:spTree>
    <p:extLst>
      <p:ext uri="{BB962C8B-B14F-4D97-AF65-F5344CB8AC3E}">
        <p14:creationId xmlns:p14="http://schemas.microsoft.com/office/powerpoint/2010/main" val="2949297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AI Neural Network | Role Of Neural Networks In AI 2024 | MindMajix">
            <a:extLst>
              <a:ext uri="{FF2B5EF4-FFF2-40B4-BE49-F238E27FC236}">
                <a16:creationId xmlns:a16="http://schemas.microsoft.com/office/drawing/2014/main" id="{90FDF7FE-A5ED-9DEF-4A46-9EE89448C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49" y="1199240"/>
            <a:ext cx="7127422" cy="34961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AA40F35-5BBD-9FB8-BB77-F9ED3ADA486C}"/>
              </a:ext>
            </a:extLst>
          </p:cNvPr>
          <p:cNvSpPr txBox="1"/>
          <p:nvPr/>
        </p:nvSpPr>
        <p:spPr>
          <a:xfrm>
            <a:off x="598901" y="4845315"/>
            <a:ext cx="11377947" cy="830997"/>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Universal Approximation Theorem: </a:t>
            </a:r>
          </a:p>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a NN with a nonpolynomial activation function can approximate ANY function</a:t>
            </a:r>
          </a:p>
        </p:txBody>
      </p:sp>
      <p:sp>
        <p:nvSpPr>
          <p:cNvPr id="2" name="TextBox 1">
            <a:extLst>
              <a:ext uri="{FF2B5EF4-FFF2-40B4-BE49-F238E27FC236}">
                <a16:creationId xmlns:a16="http://schemas.microsoft.com/office/drawing/2014/main" id="{6C394251-6A55-00DF-5B61-578AF5BE1D9A}"/>
              </a:ext>
            </a:extLst>
          </p:cNvPr>
          <p:cNvSpPr txBox="1"/>
          <p:nvPr/>
        </p:nvSpPr>
        <p:spPr>
          <a:xfrm>
            <a:off x="598900" y="5658760"/>
            <a:ext cx="10563893"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For any task, a neural network exists for the job</a:t>
            </a:r>
          </a:p>
        </p:txBody>
      </p:sp>
      <p:sp>
        <p:nvSpPr>
          <p:cNvPr id="3" name="TextBox 2">
            <a:extLst>
              <a:ext uri="{FF2B5EF4-FFF2-40B4-BE49-F238E27FC236}">
                <a16:creationId xmlns:a16="http://schemas.microsoft.com/office/drawing/2014/main" id="{60BA2EE7-9DE5-526D-1AF3-6DC3CDE3D86A}"/>
              </a:ext>
            </a:extLst>
          </p:cNvPr>
          <p:cNvSpPr txBox="1"/>
          <p:nvPr/>
        </p:nvSpPr>
        <p:spPr>
          <a:xfrm>
            <a:off x="598900" y="6120425"/>
            <a:ext cx="10563893"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No guarantees of how to find the neural network</a:t>
            </a:r>
          </a:p>
        </p:txBody>
      </p:sp>
      <p:sp>
        <p:nvSpPr>
          <p:cNvPr id="4" name="Slide Number Placeholder 3">
            <a:extLst>
              <a:ext uri="{FF2B5EF4-FFF2-40B4-BE49-F238E27FC236}">
                <a16:creationId xmlns:a16="http://schemas.microsoft.com/office/drawing/2014/main" id="{C5497E01-6A1F-DF67-DB28-A835A48626A7}"/>
              </a:ext>
            </a:extLst>
          </p:cNvPr>
          <p:cNvSpPr>
            <a:spLocks noGrp="1"/>
          </p:cNvSpPr>
          <p:nvPr>
            <p:ph type="sldNum" sz="quarter" idx="12"/>
          </p:nvPr>
        </p:nvSpPr>
        <p:spPr/>
        <p:txBody>
          <a:bodyPr/>
          <a:lstStyle/>
          <a:p>
            <a:fld id="{DB3D1DDC-3BD2-964C-ABA5-B9BD7EA84B8A}" type="slidenum">
              <a:rPr lang="en-US" smtClean="0"/>
              <a:t>32</a:t>
            </a:fld>
            <a:endParaRPr lang="en-US"/>
          </a:p>
        </p:txBody>
      </p:sp>
      <p:sp>
        <p:nvSpPr>
          <p:cNvPr id="6" name="TextBox 5">
            <a:extLst>
              <a:ext uri="{FF2B5EF4-FFF2-40B4-BE49-F238E27FC236}">
                <a16:creationId xmlns:a16="http://schemas.microsoft.com/office/drawing/2014/main" id="{4F1A04BC-5470-EB5F-76AD-057C971A9F53}"/>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spTree>
    <p:extLst>
      <p:ext uri="{BB962C8B-B14F-4D97-AF65-F5344CB8AC3E}">
        <p14:creationId xmlns:p14="http://schemas.microsoft.com/office/powerpoint/2010/main" val="41075437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BA2EE7-9DE5-526D-1AF3-6DC3CDE3D86A}"/>
              </a:ext>
            </a:extLst>
          </p:cNvPr>
          <p:cNvSpPr txBox="1"/>
          <p:nvPr/>
        </p:nvSpPr>
        <p:spPr>
          <a:xfrm>
            <a:off x="353010" y="587921"/>
            <a:ext cx="4054352"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Backpropagation</a:t>
            </a:r>
          </a:p>
        </p:txBody>
      </p:sp>
      <p:pic>
        <p:nvPicPr>
          <p:cNvPr id="4" name="Picture 8" descr="AI Neural Network | Role Of Neural Networks In AI 2024 | MindMajix">
            <a:extLst>
              <a:ext uri="{FF2B5EF4-FFF2-40B4-BE49-F238E27FC236}">
                <a16:creationId xmlns:a16="http://schemas.microsoft.com/office/drawing/2014/main" id="{541B04E2-3BAB-FD69-3700-2C301882E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49" y="1199240"/>
            <a:ext cx="7127422" cy="34961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69AE3EA-2F9F-C064-146D-9540C36F69EA}"/>
              </a:ext>
            </a:extLst>
          </p:cNvPr>
          <p:cNvSpPr/>
          <p:nvPr/>
        </p:nvSpPr>
        <p:spPr>
          <a:xfrm>
            <a:off x="6698343" y="2169886"/>
            <a:ext cx="979715" cy="957944"/>
          </a:xfrm>
          <a:prstGeom prst="rect">
            <a:avLst/>
          </a:prstGeom>
          <a:noFill/>
          <a:ln w="76200">
            <a:solidFill>
              <a:srgbClr val="004D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FE09D2D-36E9-9242-9289-97C2EF5FB33A}"/>
              </a:ext>
            </a:extLst>
          </p:cNvPr>
          <p:cNvSpPr txBox="1"/>
          <p:nvPr/>
        </p:nvSpPr>
        <p:spPr>
          <a:xfrm>
            <a:off x="7904738" y="2296833"/>
            <a:ext cx="4013198" cy="830997"/>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We know exactly how changing this affects cost</a:t>
            </a:r>
          </a:p>
        </p:txBody>
      </p:sp>
      <p:sp>
        <p:nvSpPr>
          <p:cNvPr id="2" name="Slide Number Placeholder 1">
            <a:extLst>
              <a:ext uri="{FF2B5EF4-FFF2-40B4-BE49-F238E27FC236}">
                <a16:creationId xmlns:a16="http://schemas.microsoft.com/office/drawing/2014/main" id="{C1332A1B-0A23-7E15-732A-A3844E711FC6}"/>
              </a:ext>
            </a:extLst>
          </p:cNvPr>
          <p:cNvSpPr>
            <a:spLocks noGrp="1"/>
          </p:cNvSpPr>
          <p:nvPr>
            <p:ph type="sldNum" sz="quarter" idx="12"/>
          </p:nvPr>
        </p:nvSpPr>
        <p:spPr/>
        <p:txBody>
          <a:bodyPr/>
          <a:lstStyle/>
          <a:p>
            <a:fld id="{DB3D1DDC-3BD2-964C-ABA5-B9BD7EA84B8A}" type="slidenum">
              <a:rPr lang="en-US" smtClean="0"/>
              <a:t>33</a:t>
            </a:fld>
            <a:endParaRPr lang="en-US"/>
          </a:p>
        </p:txBody>
      </p:sp>
      <p:sp>
        <p:nvSpPr>
          <p:cNvPr id="6" name="TextBox 5">
            <a:extLst>
              <a:ext uri="{FF2B5EF4-FFF2-40B4-BE49-F238E27FC236}">
                <a16:creationId xmlns:a16="http://schemas.microsoft.com/office/drawing/2014/main" id="{D588DFCE-6BFD-8A2A-B061-CD69340D7738}"/>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spTree>
    <p:extLst>
      <p:ext uri="{BB962C8B-B14F-4D97-AF65-F5344CB8AC3E}">
        <p14:creationId xmlns:p14="http://schemas.microsoft.com/office/powerpoint/2010/main" val="6425545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I Neural Network | Role Of Neural Networks In AI 2024 | MindMajix">
            <a:extLst>
              <a:ext uri="{FF2B5EF4-FFF2-40B4-BE49-F238E27FC236}">
                <a16:creationId xmlns:a16="http://schemas.microsoft.com/office/drawing/2014/main" id="{541B04E2-3BAB-FD69-3700-2C301882E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49" y="1199240"/>
            <a:ext cx="7127422" cy="34961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69AE3EA-2F9F-C064-146D-9540C36F69EA}"/>
              </a:ext>
            </a:extLst>
          </p:cNvPr>
          <p:cNvSpPr/>
          <p:nvPr/>
        </p:nvSpPr>
        <p:spPr>
          <a:xfrm>
            <a:off x="5666227" y="1695655"/>
            <a:ext cx="1217173" cy="2053730"/>
          </a:xfrm>
          <a:prstGeom prst="rect">
            <a:avLst/>
          </a:prstGeom>
          <a:no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C104E54-DA50-8827-D5B7-9A18545B658F}"/>
              </a:ext>
            </a:extLst>
          </p:cNvPr>
          <p:cNvSpPr txBox="1"/>
          <p:nvPr/>
        </p:nvSpPr>
        <p:spPr>
          <a:xfrm>
            <a:off x="4891315" y="4966497"/>
            <a:ext cx="5405290" cy="830997"/>
          </a:xfrm>
          <a:prstGeom prst="rect">
            <a:avLst/>
          </a:prstGeom>
          <a:noFill/>
        </p:spPr>
        <p:txBody>
          <a:bodyPr wrap="square" rtlCol="0">
            <a:spAutoFit/>
          </a:bodyPr>
          <a:lstStyle/>
          <a:p>
            <a:r>
              <a:rPr lang="en-US" sz="2400"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So we know how these edges affect cost</a:t>
            </a:r>
          </a:p>
        </p:txBody>
      </p:sp>
      <p:cxnSp>
        <p:nvCxnSpPr>
          <p:cNvPr id="11" name="Straight Arrow Connector 10">
            <a:extLst>
              <a:ext uri="{FF2B5EF4-FFF2-40B4-BE49-F238E27FC236}">
                <a16:creationId xmlns:a16="http://schemas.microsoft.com/office/drawing/2014/main" id="{C153F9EA-89EB-1C40-AB8B-E5A48D7A41DA}"/>
              </a:ext>
            </a:extLst>
          </p:cNvPr>
          <p:cNvCxnSpPr>
            <a:cxnSpLocks/>
          </p:cNvCxnSpPr>
          <p:nvPr/>
        </p:nvCxnSpPr>
        <p:spPr>
          <a:xfrm flipH="1" flipV="1">
            <a:off x="6408484" y="3792600"/>
            <a:ext cx="474916" cy="1173897"/>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27FA59D-D18E-A569-8D49-4492841A0BE3}"/>
              </a:ext>
            </a:extLst>
          </p:cNvPr>
          <p:cNvSpPr>
            <a:spLocks noGrp="1"/>
          </p:cNvSpPr>
          <p:nvPr>
            <p:ph type="sldNum" sz="quarter" idx="12"/>
          </p:nvPr>
        </p:nvSpPr>
        <p:spPr/>
        <p:txBody>
          <a:bodyPr/>
          <a:lstStyle/>
          <a:p>
            <a:fld id="{DB3D1DDC-3BD2-964C-ABA5-B9BD7EA84B8A}" type="slidenum">
              <a:rPr lang="en-US" smtClean="0"/>
              <a:t>34</a:t>
            </a:fld>
            <a:endParaRPr lang="en-US"/>
          </a:p>
        </p:txBody>
      </p:sp>
      <p:sp>
        <p:nvSpPr>
          <p:cNvPr id="6" name="TextBox 5">
            <a:extLst>
              <a:ext uri="{FF2B5EF4-FFF2-40B4-BE49-F238E27FC236}">
                <a16:creationId xmlns:a16="http://schemas.microsoft.com/office/drawing/2014/main" id="{7B17EF50-AF14-EEEE-4CDF-85B951398D0D}"/>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sp>
        <p:nvSpPr>
          <p:cNvPr id="7" name="TextBox 6">
            <a:extLst>
              <a:ext uri="{FF2B5EF4-FFF2-40B4-BE49-F238E27FC236}">
                <a16:creationId xmlns:a16="http://schemas.microsoft.com/office/drawing/2014/main" id="{892510DE-9E6F-C8AD-6780-D2AB15379122}"/>
              </a:ext>
            </a:extLst>
          </p:cNvPr>
          <p:cNvSpPr txBox="1"/>
          <p:nvPr/>
        </p:nvSpPr>
        <p:spPr>
          <a:xfrm>
            <a:off x="353010" y="587921"/>
            <a:ext cx="4054352"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Backpropagation</a:t>
            </a:r>
          </a:p>
        </p:txBody>
      </p:sp>
      <p:sp>
        <p:nvSpPr>
          <p:cNvPr id="8" name="TextBox 7">
            <a:extLst>
              <a:ext uri="{FF2B5EF4-FFF2-40B4-BE49-F238E27FC236}">
                <a16:creationId xmlns:a16="http://schemas.microsoft.com/office/drawing/2014/main" id="{290D0970-7B21-E585-9C5D-FCC6E73C024D}"/>
              </a:ext>
            </a:extLst>
          </p:cNvPr>
          <p:cNvSpPr txBox="1"/>
          <p:nvPr/>
        </p:nvSpPr>
        <p:spPr>
          <a:xfrm>
            <a:off x="7904738" y="2296833"/>
            <a:ext cx="4013198" cy="830997"/>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We know exactly how changing this affects cost</a:t>
            </a:r>
          </a:p>
        </p:txBody>
      </p:sp>
    </p:spTree>
    <p:extLst>
      <p:ext uri="{BB962C8B-B14F-4D97-AF65-F5344CB8AC3E}">
        <p14:creationId xmlns:p14="http://schemas.microsoft.com/office/powerpoint/2010/main" val="1703499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I Neural Network | Role Of Neural Networks In AI 2024 | MindMajix">
            <a:extLst>
              <a:ext uri="{FF2B5EF4-FFF2-40B4-BE49-F238E27FC236}">
                <a16:creationId xmlns:a16="http://schemas.microsoft.com/office/drawing/2014/main" id="{541B04E2-3BAB-FD69-3700-2C301882E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49" y="1199240"/>
            <a:ext cx="7127422" cy="349613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C153F9EA-89EB-1C40-AB8B-E5A48D7A41DA}"/>
              </a:ext>
            </a:extLst>
          </p:cNvPr>
          <p:cNvCxnSpPr>
            <a:cxnSpLocks/>
          </p:cNvCxnSpPr>
          <p:nvPr/>
        </p:nvCxnSpPr>
        <p:spPr>
          <a:xfrm flipH="1" flipV="1">
            <a:off x="6408484" y="3792600"/>
            <a:ext cx="474916" cy="1173897"/>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8FE5DB2-8404-5312-2282-B0089ACA4280}"/>
              </a:ext>
            </a:extLst>
          </p:cNvPr>
          <p:cNvSpPr txBox="1"/>
          <p:nvPr/>
        </p:nvSpPr>
        <p:spPr>
          <a:xfrm>
            <a:off x="4586216" y="267627"/>
            <a:ext cx="5190138"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And these nodes</a:t>
            </a:r>
          </a:p>
        </p:txBody>
      </p:sp>
      <p:cxnSp>
        <p:nvCxnSpPr>
          <p:cNvPr id="14" name="Straight Arrow Connector 13">
            <a:extLst>
              <a:ext uri="{FF2B5EF4-FFF2-40B4-BE49-F238E27FC236}">
                <a16:creationId xmlns:a16="http://schemas.microsoft.com/office/drawing/2014/main" id="{5E22AE6E-1C2F-7425-344A-92BC27FD3520}"/>
              </a:ext>
            </a:extLst>
          </p:cNvPr>
          <p:cNvCxnSpPr>
            <a:cxnSpLocks/>
          </p:cNvCxnSpPr>
          <p:nvPr/>
        </p:nvCxnSpPr>
        <p:spPr>
          <a:xfrm flipH="1">
            <a:off x="5442004" y="736862"/>
            <a:ext cx="121236" cy="406803"/>
          </a:xfrm>
          <a:prstGeom prst="straightConnector1">
            <a:avLst/>
          </a:prstGeom>
          <a:ln w="57150">
            <a:solidFill>
              <a:srgbClr val="004D8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1A94BD0-D9CD-A40F-01E0-67FCF73260CB}"/>
              </a:ext>
            </a:extLst>
          </p:cNvPr>
          <p:cNvSpPr/>
          <p:nvPr/>
        </p:nvSpPr>
        <p:spPr>
          <a:xfrm>
            <a:off x="4898571" y="1255485"/>
            <a:ext cx="979715" cy="2917371"/>
          </a:xfrm>
          <a:prstGeom prst="rect">
            <a:avLst/>
          </a:prstGeom>
          <a:noFill/>
          <a:ln w="76200">
            <a:solidFill>
              <a:srgbClr val="004D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0DCA0D4D-0B7C-0EE9-5400-D4C2EAB81114}"/>
              </a:ext>
            </a:extLst>
          </p:cNvPr>
          <p:cNvSpPr>
            <a:spLocks noGrp="1"/>
          </p:cNvSpPr>
          <p:nvPr>
            <p:ph type="sldNum" sz="quarter" idx="12"/>
          </p:nvPr>
        </p:nvSpPr>
        <p:spPr/>
        <p:txBody>
          <a:bodyPr/>
          <a:lstStyle/>
          <a:p>
            <a:fld id="{DB3D1DDC-3BD2-964C-ABA5-B9BD7EA84B8A}" type="slidenum">
              <a:rPr lang="en-US" smtClean="0"/>
              <a:t>35</a:t>
            </a:fld>
            <a:endParaRPr lang="en-US"/>
          </a:p>
        </p:txBody>
      </p:sp>
      <p:sp>
        <p:nvSpPr>
          <p:cNvPr id="7" name="TextBox 6">
            <a:extLst>
              <a:ext uri="{FF2B5EF4-FFF2-40B4-BE49-F238E27FC236}">
                <a16:creationId xmlns:a16="http://schemas.microsoft.com/office/drawing/2014/main" id="{2B2331D0-C82D-6603-9027-C7059CA21D49}"/>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sp>
        <p:nvSpPr>
          <p:cNvPr id="8" name="TextBox 7">
            <a:extLst>
              <a:ext uri="{FF2B5EF4-FFF2-40B4-BE49-F238E27FC236}">
                <a16:creationId xmlns:a16="http://schemas.microsoft.com/office/drawing/2014/main" id="{0E7C2549-5FF8-BD08-27AA-F731666E580C}"/>
              </a:ext>
            </a:extLst>
          </p:cNvPr>
          <p:cNvSpPr txBox="1"/>
          <p:nvPr/>
        </p:nvSpPr>
        <p:spPr>
          <a:xfrm>
            <a:off x="353010" y="587921"/>
            <a:ext cx="4054352"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Backpropagation</a:t>
            </a:r>
          </a:p>
        </p:txBody>
      </p:sp>
      <p:sp>
        <p:nvSpPr>
          <p:cNvPr id="10" name="TextBox 9">
            <a:extLst>
              <a:ext uri="{FF2B5EF4-FFF2-40B4-BE49-F238E27FC236}">
                <a16:creationId xmlns:a16="http://schemas.microsoft.com/office/drawing/2014/main" id="{34FBB48C-F035-E4CF-C867-36D649ABB7CA}"/>
              </a:ext>
            </a:extLst>
          </p:cNvPr>
          <p:cNvSpPr txBox="1"/>
          <p:nvPr/>
        </p:nvSpPr>
        <p:spPr>
          <a:xfrm>
            <a:off x="4891315" y="4966497"/>
            <a:ext cx="5405290" cy="830997"/>
          </a:xfrm>
          <a:prstGeom prst="rect">
            <a:avLst/>
          </a:prstGeom>
          <a:noFill/>
        </p:spPr>
        <p:txBody>
          <a:bodyPr wrap="square" rtlCol="0">
            <a:spAutoFit/>
          </a:bodyPr>
          <a:lstStyle/>
          <a:p>
            <a:r>
              <a:rPr lang="en-US" sz="2400"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So we know how these edges affect cost</a:t>
            </a:r>
          </a:p>
        </p:txBody>
      </p:sp>
      <p:sp>
        <p:nvSpPr>
          <p:cNvPr id="12" name="TextBox 11">
            <a:extLst>
              <a:ext uri="{FF2B5EF4-FFF2-40B4-BE49-F238E27FC236}">
                <a16:creationId xmlns:a16="http://schemas.microsoft.com/office/drawing/2014/main" id="{D2405605-7850-3057-BA56-E54FA9B8D455}"/>
              </a:ext>
            </a:extLst>
          </p:cNvPr>
          <p:cNvSpPr txBox="1"/>
          <p:nvPr/>
        </p:nvSpPr>
        <p:spPr>
          <a:xfrm>
            <a:off x="7904738" y="2296833"/>
            <a:ext cx="4013198" cy="830997"/>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We know exactly how changing this affects cost</a:t>
            </a:r>
          </a:p>
        </p:txBody>
      </p:sp>
    </p:spTree>
    <p:extLst>
      <p:ext uri="{BB962C8B-B14F-4D97-AF65-F5344CB8AC3E}">
        <p14:creationId xmlns:p14="http://schemas.microsoft.com/office/powerpoint/2010/main" val="34158168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I Neural Network | Role Of Neural Networks In AI 2024 | MindMajix">
            <a:extLst>
              <a:ext uri="{FF2B5EF4-FFF2-40B4-BE49-F238E27FC236}">
                <a16:creationId xmlns:a16="http://schemas.microsoft.com/office/drawing/2014/main" id="{541B04E2-3BAB-FD69-3700-2C301882E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49" y="1199240"/>
            <a:ext cx="7127422" cy="349613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08F260C-E5BF-8F87-E0D7-CF2A4F7D86DA}"/>
              </a:ext>
            </a:extLst>
          </p:cNvPr>
          <p:cNvSpPr txBox="1"/>
          <p:nvPr/>
        </p:nvSpPr>
        <p:spPr>
          <a:xfrm>
            <a:off x="1184267" y="4738586"/>
            <a:ext cx="1666496"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And so on</a:t>
            </a:r>
          </a:p>
        </p:txBody>
      </p:sp>
      <p:cxnSp>
        <p:nvCxnSpPr>
          <p:cNvPr id="15" name="Straight Arrow Connector 14">
            <a:extLst>
              <a:ext uri="{FF2B5EF4-FFF2-40B4-BE49-F238E27FC236}">
                <a16:creationId xmlns:a16="http://schemas.microsoft.com/office/drawing/2014/main" id="{37FED397-8514-3355-1EA8-DBE7CF1168C2}"/>
              </a:ext>
            </a:extLst>
          </p:cNvPr>
          <p:cNvCxnSpPr>
            <a:cxnSpLocks/>
          </p:cNvCxnSpPr>
          <p:nvPr/>
        </p:nvCxnSpPr>
        <p:spPr>
          <a:xfrm flipH="1" flipV="1">
            <a:off x="6408484" y="3792600"/>
            <a:ext cx="474916" cy="1173897"/>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0D09840-A117-2AA0-2BD3-D46088A2F835}"/>
              </a:ext>
            </a:extLst>
          </p:cNvPr>
          <p:cNvCxnSpPr>
            <a:cxnSpLocks/>
          </p:cNvCxnSpPr>
          <p:nvPr/>
        </p:nvCxnSpPr>
        <p:spPr>
          <a:xfrm flipH="1">
            <a:off x="5442004" y="736862"/>
            <a:ext cx="121236" cy="406803"/>
          </a:xfrm>
          <a:prstGeom prst="straightConnector1">
            <a:avLst/>
          </a:prstGeom>
          <a:ln w="57150">
            <a:solidFill>
              <a:srgbClr val="004D8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1BD9ED3-72E5-9BF3-30A0-4713361BF9D1}"/>
              </a:ext>
            </a:extLst>
          </p:cNvPr>
          <p:cNvSpPr txBox="1"/>
          <p:nvPr/>
        </p:nvSpPr>
        <p:spPr>
          <a:xfrm>
            <a:off x="3442789" y="5658760"/>
            <a:ext cx="2743200" cy="461665"/>
          </a:xfrm>
          <a:prstGeom prst="rect">
            <a:avLst/>
          </a:prstGeom>
          <a:noFill/>
        </p:spPr>
        <p:txBody>
          <a:bodyPr wrap="square" rtlCol="0">
            <a:spAutoFit/>
          </a:bodyPr>
          <a:lstStyle/>
          <a:p>
            <a:r>
              <a:rPr lang="en-US" sz="2400"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And these edges</a:t>
            </a:r>
          </a:p>
        </p:txBody>
      </p:sp>
      <p:cxnSp>
        <p:nvCxnSpPr>
          <p:cNvPr id="23" name="Straight Arrow Connector 22">
            <a:extLst>
              <a:ext uri="{FF2B5EF4-FFF2-40B4-BE49-F238E27FC236}">
                <a16:creationId xmlns:a16="http://schemas.microsoft.com/office/drawing/2014/main" id="{27C78DCE-1874-A143-FBE4-75EC557FB58A}"/>
              </a:ext>
            </a:extLst>
          </p:cNvPr>
          <p:cNvCxnSpPr>
            <a:cxnSpLocks/>
          </p:cNvCxnSpPr>
          <p:nvPr/>
        </p:nvCxnSpPr>
        <p:spPr>
          <a:xfrm flipV="1">
            <a:off x="4433660" y="3949593"/>
            <a:ext cx="0" cy="1709167"/>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32CDB00-19A0-0F87-A851-BEDC710D05E9}"/>
              </a:ext>
            </a:extLst>
          </p:cNvPr>
          <p:cNvSpPr/>
          <p:nvPr/>
        </p:nvSpPr>
        <p:spPr>
          <a:xfrm>
            <a:off x="3591538" y="1624737"/>
            <a:ext cx="1518329" cy="2175202"/>
          </a:xfrm>
          <a:prstGeom prst="rect">
            <a:avLst/>
          </a:prstGeom>
          <a:no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78D866B-4339-B3C4-9227-AC2D5E673848}"/>
              </a:ext>
            </a:extLst>
          </p:cNvPr>
          <p:cNvSpPr>
            <a:spLocks noGrp="1"/>
          </p:cNvSpPr>
          <p:nvPr>
            <p:ph type="sldNum" sz="quarter" idx="12"/>
          </p:nvPr>
        </p:nvSpPr>
        <p:spPr/>
        <p:txBody>
          <a:bodyPr/>
          <a:lstStyle/>
          <a:p>
            <a:fld id="{DB3D1DDC-3BD2-964C-ABA5-B9BD7EA84B8A}" type="slidenum">
              <a:rPr lang="en-US" smtClean="0"/>
              <a:t>36</a:t>
            </a:fld>
            <a:endParaRPr lang="en-US"/>
          </a:p>
        </p:txBody>
      </p:sp>
      <p:sp>
        <p:nvSpPr>
          <p:cNvPr id="5" name="TextBox 4">
            <a:extLst>
              <a:ext uri="{FF2B5EF4-FFF2-40B4-BE49-F238E27FC236}">
                <a16:creationId xmlns:a16="http://schemas.microsoft.com/office/drawing/2014/main" id="{6B0E193A-4D44-6B43-0DE3-5C37F5FEDB10}"/>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sp>
        <p:nvSpPr>
          <p:cNvPr id="6" name="TextBox 5">
            <a:extLst>
              <a:ext uri="{FF2B5EF4-FFF2-40B4-BE49-F238E27FC236}">
                <a16:creationId xmlns:a16="http://schemas.microsoft.com/office/drawing/2014/main" id="{539D599A-953D-44EF-573C-368F9A218447}"/>
              </a:ext>
            </a:extLst>
          </p:cNvPr>
          <p:cNvSpPr txBox="1"/>
          <p:nvPr/>
        </p:nvSpPr>
        <p:spPr>
          <a:xfrm>
            <a:off x="353010" y="587921"/>
            <a:ext cx="4054352"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Backpropagation</a:t>
            </a:r>
          </a:p>
        </p:txBody>
      </p:sp>
      <p:sp>
        <p:nvSpPr>
          <p:cNvPr id="7" name="TextBox 6">
            <a:extLst>
              <a:ext uri="{FF2B5EF4-FFF2-40B4-BE49-F238E27FC236}">
                <a16:creationId xmlns:a16="http://schemas.microsoft.com/office/drawing/2014/main" id="{4B8C17EC-07BC-E0A2-EB72-1519A529665C}"/>
              </a:ext>
            </a:extLst>
          </p:cNvPr>
          <p:cNvSpPr txBox="1"/>
          <p:nvPr/>
        </p:nvSpPr>
        <p:spPr>
          <a:xfrm>
            <a:off x="4891315" y="4966497"/>
            <a:ext cx="5405290" cy="830997"/>
          </a:xfrm>
          <a:prstGeom prst="rect">
            <a:avLst/>
          </a:prstGeom>
          <a:noFill/>
        </p:spPr>
        <p:txBody>
          <a:bodyPr wrap="square" rtlCol="0">
            <a:spAutoFit/>
          </a:bodyPr>
          <a:lstStyle/>
          <a:p>
            <a:r>
              <a:rPr lang="en-US" sz="2400"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So we know how these edges affect cost</a:t>
            </a:r>
          </a:p>
        </p:txBody>
      </p:sp>
      <p:sp>
        <p:nvSpPr>
          <p:cNvPr id="8" name="TextBox 7">
            <a:extLst>
              <a:ext uri="{FF2B5EF4-FFF2-40B4-BE49-F238E27FC236}">
                <a16:creationId xmlns:a16="http://schemas.microsoft.com/office/drawing/2014/main" id="{5CF31DB2-808B-6890-B689-3A52C5D34848}"/>
              </a:ext>
            </a:extLst>
          </p:cNvPr>
          <p:cNvSpPr txBox="1"/>
          <p:nvPr/>
        </p:nvSpPr>
        <p:spPr>
          <a:xfrm>
            <a:off x="7904738" y="2296833"/>
            <a:ext cx="4013198" cy="830997"/>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We know exactly how changing this affects cost</a:t>
            </a:r>
          </a:p>
        </p:txBody>
      </p:sp>
      <p:sp>
        <p:nvSpPr>
          <p:cNvPr id="9" name="TextBox 8">
            <a:extLst>
              <a:ext uri="{FF2B5EF4-FFF2-40B4-BE49-F238E27FC236}">
                <a16:creationId xmlns:a16="http://schemas.microsoft.com/office/drawing/2014/main" id="{20FA005D-B1B1-D077-A0D0-5C62489B4FE9}"/>
              </a:ext>
            </a:extLst>
          </p:cNvPr>
          <p:cNvSpPr txBox="1"/>
          <p:nvPr/>
        </p:nvSpPr>
        <p:spPr>
          <a:xfrm>
            <a:off x="4586216" y="267627"/>
            <a:ext cx="5190138"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And these nodes</a:t>
            </a:r>
          </a:p>
        </p:txBody>
      </p:sp>
    </p:spTree>
    <p:extLst>
      <p:ext uri="{BB962C8B-B14F-4D97-AF65-F5344CB8AC3E}">
        <p14:creationId xmlns:p14="http://schemas.microsoft.com/office/powerpoint/2010/main" val="24355859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I Neural Network | Role Of Neural Networks In AI 2024 | MindMajix">
            <a:extLst>
              <a:ext uri="{FF2B5EF4-FFF2-40B4-BE49-F238E27FC236}">
                <a16:creationId xmlns:a16="http://schemas.microsoft.com/office/drawing/2014/main" id="{541B04E2-3BAB-FD69-3700-2C301882E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49" y="1199240"/>
            <a:ext cx="7127422" cy="34961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98C7A4-F109-72C4-C7CF-5B15C36B1291}"/>
              </a:ext>
            </a:extLst>
          </p:cNvPr>
          <p:cNvSpPr txBox="1"/>
          <p:nvPr/>
        </p:nvSpPr>
        <p:spPr>
          <a:xfrm>
            <a:off x="1989810" y="5427927"/>
            <a:ext cx="4795192"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Tweak them all a bit and repeat</a:t>
            </a:r>
          </a:p>
        </p:txBody>
      </p:sp>
      <p:sp>
        <p:nvSpPr>
          <p:cNvPr id="5" name="Slide Number Placeholder 4">
            <a:extLst>
              <a:ext uri="{FF2B5EF4-FFF2-40B4-BE49-F238E27FC236}">
                <a16:creationId xmlns:a16="http://schemas.microsoft.com/office/drawing/2014/main" id="{218EA768-BA2E-785C-07F6-96D863615C62}"/>
              </a:ext>
            </a:extLst>
          </p:cNvPr>
          <p:cNvSpPr>
            <a:spLocks noGrp="1"/>
          </p:cNvSpPr>
          <p:nvPr>
            <p:ph type="sldNum" sz="quarter" idx="12"/>
          </p:nvPr>
        </p:nvSpPr>
        <p:spPr/>
        <p:txBody>
          <a:bodyPr/>
          <a:lstStyle/>
          <a:p>
            <a:fld id="{DB3D1DDC-3BD2-964C-ABA5-B9BD7EA84B8A}" type="slidenum">
              <a:rPr lang="en-US" smtClean="0"/>
              <a:t>37</a:t>
            </a:fld>
            <a:endParaRPr lang="en-US"/>
          </a:p>
        </p:txBody>
      </p:sp>
      <p:sp>
        <p:nvSpPr>
          <p:cNvPr id="6" name="TextBox 5">
            <a:extLst>
              <a:ext uri="{FF2B5EF4-FFF2-40B4-BE49-F238E27FC236}">
                <a16:creationId xmlns:a16="http://schemas.microsoft.com/office/drawing/2014/main" id="{6358DD80-0DE5-9A75-F31D-6C080DA0A860}"/>
              </a:ext>
            </a:extLst>
          </p:cNvPr>
          <p:cNvSpPr txBox="1"/>
          <p:nvPr/>
        </p:nvSpPr>
        <p:spPr>
          <a:xfrm>
            <a:off x="174156" y="125966"/>
            <a:ext cx="267662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Neural Networks</a:t>
            </a:r>
          </a:p>
        </p:txBody>
      </p:sp>
      <p:sp>
        <p:nvSpPr>
          <p:cNvPr id="7" name="TextBox 6">
            <a:extLst>
              <a:ext uri="{FF2B5EF4-FFF2-40B4-BE49-F238E27FC236}">
                <a16:creationId xmlns:a16="http://schemas.microsoft.com/office/drawing/2014/main" id="{8F737485-883C-6E5A-0C89-5D4785B02BCB}"/>
              </a:ext>
            </a:extLst>
          </p:cNvPr>
          <p:cNvSpPr txBox="1"/>
          <p:nvPr/>
        </p:nvSpPr>
        <p:spPr>
          <a:xfrm>
            <a:off x="353010" y="587921"/>
            <a:ext cx="4054352"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Backpropagation</a:t>
            </a:r>
          </a:p>
        </p:txBody>
      </p:sp>
      <p:sp>
        <p:nvSpPr>
          <p:cNvPr id="8" name="TextBox 7">
            <a:extLst>
              <a:ext uri="{FF2B5EF4-FFF2-40B4-BE49-F238E27FC236}">
                <a16:creationId xmlns:a16="http://schemas.microsoft.com/office/drawing/2014/main" id="{7D7554F4-35BE-9C58-42C6-66E263F5A2B2}"/>
              </a:ext>
            </a:extLst>
          </p:cNvPr>
          <p:cNvSpPr txBox="1"/>
          <p:nvPr/>
        </p:nvSpPr>
        <p:spPr>
          <a:xfrm>
            <a:off x="1184267" y="4738586"/>
            <a:ext cx="1666496"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And so on</a:t>
            </a:r>
          </a:p>
        </p:txBody>
      </p:sp>
    </p:spTree>
    <p:extLst>
      <p:ext uri="{BB962C8B-B14F-4D97-AF65-F5344CB8AC3E}">
        <p14:creationId xmlns:p14="http://schemas.microsoft.com/office/powerpoint/2010/main" val="20651119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B1B613-B0F7-9E4E-FFD4-81A754A488D7}"/>
              </a:ext>
            </a:extLst>
          </p:cNvPr>
          <p:cNvSpPr txBox="1"/>
          <p:nvPr/>
        </p:nvSpPr>
        <p:spPr>
          <a:xfrm>
            <a:off x="4705351" y="1161669"/>
            <a:ext cx="1487980"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Process: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ADAD780-B4DA-5DF6-F73F-B33882C06E42}"/>
                  </a:ext>
                </a:extLst>
              </p:cNvPr>
              <p:cNvSpPr txBox="1"/>
              <p:nvPr/>
            </p:nvSpPr>
            <p:spPr>
              <a:xfrm>
                <a:off x="3993455" y="2406692"/>
                <a:ext cx="2932579"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For each model </a:t>
                </a:r>
                <a14:m>
                  <m:oMath xmlns:m="http://schemas.openxmlformats.org/officeDocument/2006/math">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𝑴</m:t>
                        </m:r>
                      </m:e>
                      <m:sub>
                        <m:r>
                          <a:rPr lang="en-US" sz="2400" b="1" i="1" smtClean="0">
                            <a:solidFill>
                              <a:srgbClr val="004D80"/>
                            </a:solidFill>
                            <a:latin typeface="Cambria Math" panose="02040503050406030204" pitchFamily="18" charset="0"/>
                          </a:rPr>
                          <m:t>𝒕</m:t>
                        </m:r>
                      </m:sub>
                    </m:sSub>
                  </m:oMath>
                </a14:m>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 </a:t>
                </a:r>
              </a:p>
            </p:txBody>
          </p:sp>
        </mc:Choice>
        <mc:Fallback xmlns="">
          <p:sp>
            <p:nvSpPr>
              <p:cNvPr id="15" name="TextBox 14">
                <a:extLst>
                  <a:ext uri="{FF2B5EF4-FFF2-40B4-BE49-F238E27FC236}">
                    <a16:creationId xmlns:a16="http://schemas.microsoft.com/office/drawing/2014/main" id="{9ADAD780-B4DA-5DF6-F73F-B33882C06E42}"/>
                  </a:ext>
                </a:extLst>
              </p:cNvPr>
              <p:cNvSpPr txBox="1">
                <a:spLocks noRot="1" noChangeAspect="1" noMove="1" noResize="1" noEditPoints="1" noAdjustHandles="1" noChangeArrowheads="1" noChangeShapeType="1" noTextEdit="1"/>
              </p:cNvSpPr>
              <p:nvPr/>
            </p:nvSpPr>
            <p:spPr>
              <a:xfrm>
                <a:off x="3993455" y="2406692"/>
                <a:ext cx="2932579" cy="461665"/>
              </a:xfrm>
              <a:prstGeom prst="rect">
                <a:avLst/>
              </a:prstGeom>
              <a:blipFill>
                <a:blip r:embed="rId3"/>
                <a:stretch>
                  <a:fillRect l="-3448" t="-13158" b="-2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6A36E6-55A2-C491-5CA8-1D93E553977B}"/>
                  </a:ext>
                </a:extLst>
              </p:cNvPr>
              <p:cNvSpPr txBox="1"/>
              <p:nvPr/>
            </p:nvSpPr>
            <p:spPr>
              <a:xfrm>
                <a:off x="4164138" y="3162385"/>
                <a:ext cx="2932579" cy="461665"/>
              </a:xfrm>
              <a:prstGeom prst="rect">
                <a:avLst/>
              </a:prstGeom>
              <a:noFill/>
            </p:spPr>
            <p:txBody>
              <a:bodyPr wrap="square" rtlCol="0">
                <a:spAutoFit/>
              </a:bodyPr>
              <a:lstStyle/>
              <a:p>
                <a:r>
                  <a:rPr lang="en-US" sz="2400" b="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For each image </a:t>
                </a:r>
                <a14:m>
                  <m:oMath xmlns:m="http://schemas.openxmlformats.org/officeDocument/2006/math">
                    <m:sSub>
                      <m:sSubPr>
                        <m:ctrlPr>
                          <a:rPr lang="en-US" sz="2400" b="1" i="1" smtClean="0">
                            <a:solidFill>
                              <a:srgbClr val="7030A0"/>
                            </a:solidFill>
                            <a:latin typeface="Cambria Math" panose="02040503050406030204" pitchFamily="18" charset="0"/>
                          </a:rPr>
                        </m:ctrlPr>
                      </m:sSubPr>
                      <m:e>
                        <m:r>
                          <a:rPr lang="en-US" sz="2400" b="1" i="1" smtClean="0">
                            <a:solidFill>
                              <a:srgbClr val="7030A0"/>
                            </a:solidFill>
                            <a:latin typeface="Cambria Math" panose="02040503050406030204" pitchFamily="18" charset="0"/>
                          </a:rPr>
                          <m:t>𝒙</m:t>
                        </m:r>
                      </m:e>
                      <m:sub>
                        <m:r>
                          <a:rPr lang="en-US" sz="2400" b="1" i="1" smtClean="0">
                            <a:solidFill>
                              <a:srgbClr val="7030A0"/>
                            </a:solidFill>
                            <a:latin typeface="Cambria Math" panose="02040503050406030204" pitchFamily="18" charset="0"/>
                          </a:rPr>
                          <m:t>𝟎</m:t>
                        </m:r>
                      </m:sub>
                    </m:sSub>
                  </m:oMath>
                </a14:m>
                <a:endParaRPr lang="en-US" sz="2400" b="1"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6" name="TextBox 15">
                <a:extLst>
                  <a:ext uri="{FF2B5EF4-FFF2-40B4-BE49-F238E27FC236}">
                    <a16:creationId xmlns:a16="http://schemas.microsoft.com/office/drawing/2014/main" id="{986A36E6-55A2-C491-5CA8-1D93E553977B}"/>
                  </a:ext>
                </a:extLst>
              </p:cNvPr>
              <p:cNvSpPr txBox="1">
                <a:spLocks noRot="1" noChangeAspect="1" noMove="1" noResize="1" noEditPoints="1" noAdjustHandles="1" noChangeArrowheads="1" noChangeShapeType="1" noTextEdit="1"/>
              </p:cNvSpPr>
              <p:nvPr/>
            </p:nvSpPr>
            <p:spPr>
              <a:xfrm>
                <a:off x="4164138" y="3162385"/>
                <a:ext cx="2932579" cy="461665"/>
              </a:xfrm>
              <a:prstGeom prst="rect">
                <a:avLst/>
              </a:prstGeom>
              <a:blipFill>
                <a:blip r:embed="rId4"/>
                <a:stretch>
                  <a:fillRect l="-3017" t="-13514"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2617A9-BCAF-55AF-66C9-82A8BD5D1EB3}"/>
                  </a:ext>
                </a:extLst>
              </p:cNvPr>
              <p:cNvSpPr txBox="1"/>
              <p:nvPr/>
            </p:nvSpPr>
            <p:spPr>
              <a:xfrm>
                <a:off x="4356592" y="3970221"/>
                <a:ext cx="4572255"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Generate samples </a:t>
                </a:r>
                <a14:m>
                  <m:oMath xmlns:m="http://schemas.openxmlformats.org/officeDocument/2006/math">
                    <m:sSub>
                      <m:sSubPr>
                        <m:ctrlPr>
                          <a:rPr lang="en-US" sz="2400" b="1" i="1" smtClean="0">
                            <a:solidFill>
                              <a:srgbClr val="006B64"/>
                            </a:solidFill>
                            <a:latin typeface="Cambria Math" panose="02040503050406030204" pitchFamily="18" charset="0"/>
                          </a:rPr>
                        </m:ctrlPr>
                      </m:sSubPr>
                      <m:e>
                        <m:r>
                          <a:rPr lang="en-US" sz="2400" b="1" i="1" smtClean="0">
                            <a:solidFill>
                              <a:srgbClr val="006B64"/>
                            </a:solidFill>
                            <a:latin typeface="Cambria Math" panose="02040503050406030204" pitchFamily="18" charset="0"/>
                          </a:rPr>
                          <m:t>𝒙</m:t>
                        </m:r>
                      </m:e>
                      <m:sub>
                        <m:r>
                          <a:rPr lang="en-US" sz="2400" b="1" i="1" smtClean="0">
                            <a:solidFill>
                              <a:srgbClr val="006B64"/>
                            </a:solidFill>
                            <a:latin typeface="Cambria Math" panose="02040503050406030204" pitchFamily="18" charset="0"/>
                          </a:rPr>
                          <m:t>𝒕</m:t>
                        </m:r>
                      </m:sub>
                    </m:sSub>
                  </m:oMath>
                </a14:m>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 and </a:t>
                </a:r>
                <a14:m>
                  <m:oMath xmlns:m="http://schemas.openxmlformats.org/officeDocument/2006/math">
                    <m:sSub>
                      <m:sSubPr>
                        <m:ctrlPr>
                          <a:rPr lang="en-US" sz="2400" b="1" i="1" smtClean="0">
                            <a:solidFill>
                              <a:srgbClr val="006B64"/>
                            </a:solidFill>
                            <a:latin typeface="Cambria Math" panose="02040503050406030204" pitchFamily="18" charset="0"/>
                          </a:rPr>
                        </m:ctrlPr>
                      </m:sSubPr>
                      <m:e>
                        <m:r>
                          <a:rPr lang="en-US" sz="2400" b="1" i="1" smtClean="0">
                            <a:solidFill>
                              <a:srgbClr val="006B64"/>
                            </a:solidFill>
                            <a:latin typeface="Cambria Math" panose="02040503050406030204" pitchFamily="18" charset="0"/>
                          </a:rPr>
                          <m:t>𝒙</m:t>
                        </m:r>
                      </m:e>
                      <m:sub>
                        <m:r>
                          <a:rPr lang="en-US" sz="2400" b="1" i="1" smtClean="0">
                            <a:solidFill>
                              <a:srgbClr val="006B64"/>
                            </a:solidFill>
                            <a:latin typeface="Cambria Math" panose="02040503050406030204" pitchFamily="18" charset="0"/>
                          </a:rPr>
                          <m:t>𝒕</m:t>
                        </m:r>
                        <m:r>
                          <a:rPr lang="en-US" sz="2400" b="1" i="1" smtClean="0">
                            <a:solidFill>
                              <a:srgbClr val="006B64"/>
                            </a:solidFill>
                            <a:latin typeface="Cambria Math" panose="02040503050406030204" pitchFamily="18" charset="0"/>
                          </a:rPr>
                          <m:t>+</m:t>
                        </m:r>
                        <m:r>
                          <a:rPr lang="en-US" sz="2400" b="1" i="1" smtClean="0">
                            <a:solidFill>
                              <a:srgbClr val="006B64"/>
                            </a:solidFill>
                            <a:latin typeface="Cambria Math" panose="02040503050406030204" pitchFamily="18" charset="0"/>
                          </a:rPr>
                          <m:t>𝟏</m:t>
                        </m:r>
                      </m:sub>
                    </m:sSub>
                  </m:oMath>
                </a14:m>
                <a:endPar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17" name="TextBox 16">
                <a:extLst>
                  <a:ext uri="{FF2B5EF4-FFF2-40B4-BE49-F238E27FC236}">
                    <a16:creationId xmlns:a16="http://schemas.microsoft.com/office/drawing/2014/main" id="{A52617A9-BCAF-55AF-66C9-82A8BD5D1EB3}"/>
                  </a:ext>
                </a:extLst>
              </p:cNvPr>
              <p:cNvSpPr txBox="1">
                <a:spLocks noRot="1" noChangeAspect="1" noMove="1" noResize="1" noEditPoints="1" noAdjustHandles="1" noChangeArrowheads="1" noChangeShapeType="1" noTextEdit="1"/>
              </p:cNvSpPr>
              <p:nvPr/>
            </p:nvSpPr>
            <p:spPr>
              <a:xfrm>
                <a:off x="4356592" y="3970221"/>
                <a:ext cx="4572255" cy="461665"/>
              </a:xfrm>
              <a:prstGeom prst="rect">
                <a:avLst/>
              </a:prstGeom>
              <a:blipFill>
                <a:blip r:embed="rId5"/>
                <a:stretch>
                  <a:fillRect l="-2216" t="-13514"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98E5408-1A64-5DED-7093-434CBFF830D3}"/>
                  </a:ext>
                </a:extLst>
              </p:cNvPr>
              <p:cNvSpPr txBox="1"/>
              <p:nvPr/>
            </p:nvSpPr>
            <p:spPr>
              <a:xfrm>
                <a:off x="4164138" y="4747181"/>
                <a:ext cx="4270448"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Use samples to train </a:t>
                </a:r>
                <a14:m>
                  <m:oMath xmlns:m="http://schemas.openxmlformats.org/officeDocument/2006/math">
                    <m:sSub>
                      <m:sSubPr>
                        <m:ctrlPr>
                          <a:rPr lang="en-US" sz="2400" b="1" i="1" smtClean="0">
                            <a:solidFill>
                              <a:srgbClr val="004D80"/>
                            </a:solidFill>
                            <a:latin typeface="Cambria Math" panose="02040503050406030204" pitchFamily="18" charset="0"/>
                          </a:rPr>
                        </m:ctrlPr>
                      </m:sSubPr>
                      <m:e>
                        <m:r>
                          <a:rPr lang="en-US" sz="2400" b="1" i="1" smtClean="0">
                            <a:solidFill>
                              <a:srgbClr val="004D80"/>
                            </a:solidFill>
                            <a:latin typeface="Cambria Math" panose="02040503050406030204" pitchFamily="18" charset="0"/>
                          </a:rPr>
                          <m:t>𝑴</m:t>
                        </m:r>
                      </m:e>
                      <m:sub>
                        <m:r>
                          <a:rPr lang="en-US" sz="2400" b="1" i="1" smtClean="0">
                            <a:solidFill>
                              <a:srgbClr val="004D80"/>
                            </a:solidFill>
                            <a:latin typeface="Cambria Math" panose="02040503050406030204" pitchFamily="18" charset="0"/>
                          </a:rPr>
                          <m:t>𝒕</m:t>
                        </m:r>
                      </m:sub>
                    </m:sSub>
                  </m:oMath>
                </a14:m>
                <a:endPar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20" name="TextBox 19">
                <a:extLst>
                  <a:ext uri="{FF2B5EF4-FFF2-40B4-BE49-F238E27FC236}">
                    <a16:creationId xmlns:a16="http://schemas.microsoft.com/office/drawing/2014/main" id="{298E5408-1A64-5DED-7093-434CBFF830D3}"/>
                  </a:ext>
                </a:extLst>
              </p:cNvPr>
              <p:cNvSpPr txBox="1">
                <a:spLocks noRot="1" noChangeAspect="1" noMove="1" noResize="1" noEditPoints="1" noAdjustHandles="1" noChangeArrowheads="1" noChangeShapeType="1" noTextEdit="1"/>
              </p:cNvSpPr>
              <p:nvPr/>
            </p:nvSpPr>
            <p:spPr>
              <a:xfrm>
                <a:off x="4164138" y="4747181"/>
                <a:ext cx="4270448" cy="461665"/>
              </a:xfrm>
              <a:prstGeom prst="rect">
                <a:avLst/>
              </a:prstGeom>
              <a:blipFill>
                <a:blip r:embed="rId6"/>
                <a:stretch>
                  <a:fillRect l="-2071" t="-10811" b="-29730"/>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65E15A25-C617-A756-E4BC-D380FF2BB1AC}"/>
              </a:ext>
            </a:extLst>
          </p:cNvPr>
          <p:cNvPicPr>
            <a:picLocks noChangeAspect="1"/>
          </p:cNvPicPr>
          <p:nvPr/>
        </p:nvPicPr>
        <p:blipFill>
          <a:blip r:embed="rId7"/>
          <a:stretch>
            <a:fillRect/>
          </a:stretch>
        </p:blipFill>
        <p:spPr>
          <a:xfrm>
            <a:off x="7486650" y="1515384"/>
            <a:ext cx="3435350" cy="1606550"/>
          </a:xfrm>
          <a:prstGeom prst="rect">
            <a:avLst/>
          </a:prstGeom>
        </p:spPr>
      </p:pic>
      <p:pic>
        <p:nvPicPr>
          <p:cNvPr id="25" name="Picture 24">
            <a:extLst>
              <a:ext uri="{FF2B5EF4-FFF2-40B4-BE49-F238E27FC236}">
                <a16:creationId xmlns:a16="http://schemas.microsoft.com/office/drawing/2014/main" id="{839E0C71-1A60-04AD-EFFF-34E4F2A5C2AB}"/>
              </a:ext>
            </a:extLst>
          </p:cNvPr>
          <p:cNvPicPr>
            <a:picLocks noChangeAspect="1"/>
          </p:cNvPicPr>
          <p:nvPr/>
        </p:nvPicPr>
        <p:blipFill>
          <a:blip r:embed="rId8"/>
          <a:stretch>
            <a:fillRect/>
          </a:stretch>
        </p:blipFill>
        <p:spPr>
          <a:xfrm>
            <a:off x="1022751" y="2666570"/>
            <a:ext cx="2686127" cy="1841053"/>
          </a:xfrm>
          <a:prstGeom prst="rect">
            <a:avLst/>
          </a:prstGeom>
        </p:spPr>
      </p:pic>
      <p:pic>
        <p:nvPicPr>
          <p:cNvPr id="27" name="Picture 26">
            <a:extLst>
              <a:ext uri="{FF2B5EF4-FFF2-40B4-BE49-F238E27FC236}">
                <a16:creationId xmlns:a16="http://schemas.microsoft.com/office/drawing/2014/main" id="{52C20B60-76ED-890C-2599-0A9C74092EF5}"/>
              </a:ext>
            </a:extLst>
          </p:cNvPr>
          <p:cNvPicPr>
            <a:picLocks noChangeAspect="1"/>
          </p:cNvPicPr>
          <p:nvPr/>
        </p:nvPicPr>
        <p:blipFill>
          <a:blip r:embed="rId9"/>
          <a:stretch>
            <a:fillRect/>
          </a:stretch>
        </p:blipFill>
        <p:spPr>
          <a:xfrm>
            <a:off x="7849507" y="4507623"/>
            <a:ext cx="3645807" cy="699911"/>
          </a:xfrm>
          <a:prstGeom prst="rect">
            <a:avLst/>
          </a:prstGeom>
        </p:spPr>
      </p:pic>
      <p:sp>
        <p:nvSpPr>
          <p:cNvPr id="2" name="Slide Number Placeholder 1">
            <a:extLst>
              <a:ext uri="{FF2B5EF4-FFF2-40B4-BE49-F238E27FC236}">
                <a16:creationId xmlns:a16="http://schemas.microsoft.com/office/drawing/2014/main" id="{FCD61499-0CF0-8658-F2FB-FFD0CCCBDF8A}"/>
              </a:ext>
            </a:extLst>
          </p:cNvPr>
          <p:cNvSpPr>
            <a:spLocks noGrp="1"/>
          </p:cNvSpPr>
          <p:nvPr>
            <p:ph type="sldNum" sz="quarter" idx="12"/>
          </p:nvPr>
        </p:nvSpPr>
        <p:spPr/>
        <p:txBody>
          <a:bodyPr/>
          <a:lstStyle/>
          <a:p>
            <a:fld id="{DB3D1DDC-3BD2-964C-ABA5-B9BD7EA84B8A}" type="slidenum">
              <a:rPr lang="en-US" smtClean="0"/>
              <a:t>38</a:t>
            </a:fld>
            <a:endParaRPr lang="en-US"/>
          </a:p>
        </p:txBody>
      </p:sp>
      <p:sp>
        <p:nvSpPr>
          <p:cNvPr id="4" name="Google Shape;79;p17">
            <a:extLst>
              <a:ext uri="{FF2B5EF4-FFF2-40B4-BE49-F238E27FC236}">
                <a16:creationId xmlns:a16="http://schemas.microsoft.com/office/drawing/2014/main" id="{581A800B-7F19-6F42-AFDC-37ADD0A8B8D3}"/>
              </a:ext>
            </a:extLst>
          </p:cNvPr>
          <p:cNvSpPr txBox="1"/>
          <p:nvPr/>
        </p:nvSpPr>
        <p:spPr>
          <a:xfrm>
            <a:off x="0" y="0"/>
            <a:ext cx="4164138" cy="677068"/>
          </a:xfrm>
          <a:prstGeom prst="rect">
            <a:avLst/>
          </a:prstGeom>
          <a:noFill/>
          <a:ln>
            <a:noFill/>
          </a:ln>
        </p:spPr>
        <p:txBody>
          <a:bodyPr spcFirstLastPara="1" wrap="square" lIns="121900" tIns="121900" rIns="121900" bIns="121900" anchor="t" anchorCtr="0">
            <a:spAutoFit/>
          </a:bodyPr>
          <a:lstStyle/>
          <a:p>
            <a:r>
              <a:rPr lang="en" sz="2800" b="1" dirty="0">
                <a:solidFill>
                  <a:srgbClr val="004D80"/>
                </a:solidFill>
                <a:latin typeface="HelveticaNeue" panose="00000400000000000000" pitchFamily="2" charset="0"/>
                <a:ea typeface="Helvetica Neue"/>
                <a:cs typeface="Helvetica Neue"/>
                <a:sym typeface="Helvetica Neue"/>
              </a:rPr>
              <a:t>Look like an image</a:t>
            </a:r>
            <a:endParaRPr sz="2800" b="1" dirty="0">
              <a:solidFill>
                <a:srgbClr val="004D80"/>
              </a:solidFill>
              <a:latin typeface="HelveticaNeue" panose="00000400000000000000" pitchFamily="2" charset="0"/>
              <a:ea typeface="Helvetica Neue"/>
              <a:cs typeface="Helvetica Neue"/>
              <a:sym typeface="Helvetica Neue"/>
            </a:endParaRPr>
          </a:p>
        </p:txBody>
      </p:sp>
      <p:sp>
        <p:nvSpPr>
          <p:cNvPr id="5" name="TextBox 4">
            <a:extLst>
              <a:ext uri="{FF2B5EF4-FFF2-40B4-BE49-F238E27FC236}">
                <a16:creationId xmlns:a16="http://schemas.microsoft.com/office/drawing/2014/main" id="{ADA0A038-7657-C8F3-CC9A-A47BD25B9664}"/>
              </a:ext>
            </a:extLst>
          </p:cNvPr>
          <p:cNvSpPr txBox="1"/>
          <p:nvPr/>
        </p:nvSpPr>
        <p:spPr>
          <a:xfrm>
            <a:off x="313771" y="587885"/>
            <a:ext cx="3939088" cy="461665"/>
          </a:xfrm>
          <a:prstGeom prst="rect">
            <a:avLst/>
          </a:prstGeom>
          <a:noFill/>
        </p:spPr>
        <p:txBody>
          <a:bodyPr wrap="square" rtlCol="0">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Reverse Diffusion</a:t>
            </a:r>
          </a:p>
        </p:txBody>
      </p:sp>
      <p:sp>
        <p:nvSpPr>
          <p:cNvPr id="3" name="TextBox 2">
            <a:extLst>
              <a:ext uri="{FF2B5EF4-FFF2-40B4-BE49-F238E27FC236}">
                <a16:creationId xmlns:a16="http://schemas.microsoft.com/office/drawing/2014/main" id="{78FCDE08-0DA9-6E30-CB1D-356A657692C4}"/>
              </a:ext>
            </a:extLst>
          </p:cNvPr>
          <p:cNvSpPr txBox="1"/>
          <p:nvPr/>
        </p:nvSpPr>
        <p:spPr>
          <a:xfrm>
            <a:off x="5246365" y="5797608"/>
            <a:ext cx="6448734"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How do we make an image with a prompt?</a:t>
            </a:r>
          </a:p>
        </p:txBody>
      </p:sp>
    </p:spTree>
    <p:extLst>
      <p:ext uri="{BB962C8B-B14F-4D97-AF65-F5344CB8AC3E}">
        <p14:creationId xmlns:p14="http://schemas.microsoft.com/office/powerpoint/2010/main" val="39621794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F0F40200-E2C6-E3B6-CD29-C69766EEE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12192000" cy="11382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rved Arrow Images – Browse 322,966 Stock Photos, Vectors, and Video |  Adobe Stock">
            <a:extLst>
              <a:ext uri="{FF2B5EF4-FFF2-40B4-BE49-F238E27FC236}">
                <a16:creationId xmlns:a16="http://schemas.microsoft.com/office/drawing/2014/main" id="{921712DF-14AD-8B5F-A8A3-80BB72477A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 t="26892" r="-2540" b="32669"/>
          <a:stretch/>
        </p:blipFill>
        <p:spPr bwMode="auto">
          <a:xfrm flipV="1">
            <a:off x="5550405" y="2480953"/>
            <a:ext cx="1091189" cy="3781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A35C0E5E-4A25-C9D9-058E-CD94441CF441}"/>
              </a:ext>
            </a:extLst>
          </p:cNvPr>
          <p:cNvPicPr>
            <a:picLocks noChangeAspect="1"/>
          </p:cNvPicPr>
          <p:nvPr/>
        </p:nvPicPr>
        <p:blipFill>
          <a:blip r:embed="rId4"/>
          <a:stretch>
            <a:fillRect/>
          </a:stretch>
        </p:blipFill>
        <p:spPr>
          <a:xfrm>
            <a:off x="2063019" y="2821725"/>
            <a:ext cx="2044700" cy="1384300"/>
          </a:xfrm>
          <a:prstGeom prst="rect">
            <a:avLst/>
          </a:prstGeom>
        </p:spPr>
      </p:pic>
      <p:pic>
        <p:nvPicPr>
          <p:cNvPr id="26" name="Picture 25">
            <a:extLst>
              <a:ext uri="{FF2B5EF4-FFF2-40B4-BE49-F238E27FC236}">
                <a16:creationId xmlns:a16="http://schemas.microsoft.com/office/drawing/2014/main" id="{0507B8F9-CF3D-8B62-9DFD-FCBA6C2E4553}"/>
              </a:ext>
            </a:extLst>
          </p:cNvPr>
          <p:cNvPicPr>
            <a:picLocks noChangeAspect="1"/>
          </p:cNvPicPr>
          <p:nvPr/>
        </p:nvPicPr>
        <p:blipFill>
          <a:blip r:embed="rId4"/>
          <a:stretch>
            <a:fillRect/>
          </a:stretch>
        </p:blipFill>
        <p:spPr>
          <a:xfrm>
            <a:off x="8178068" y="2867296"/>
            <a:ext cx="2044700" cy="1384300"/>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248E66E-BCC8-7246-FE77-8A8D81E37E75}"/>
                  </a:ext>
                </a:extLst>
              </p:cNvPr>
              <p:cNvSpPr txBox="1"/>
              <p:nvPr/>
            </p:nvSpPr>
            <p:spPr>
              <a:xfrm>
                <a:off x="5648270" y="2133753"/>
                <a:ext cx="989329" cy="276999"/>
              </a:xfrm>
              <a:prstGeom prst="rect">
                <a:avLst/>
              </a:prstGeom>
              <a:noFill/>
            </p:spPr>
            <p:txBody>
              <a:bodyPr wrap="square" lIns="0" tIns="0" rIns="0" bIns="0" rtlCol="0">
                <a:spAutoFit/>
              </a:bodyPr>
              <a:lstStyle/>
              <a:p>
                <a14:m>
                  <m:oMath xmlns:m="http://schemas.openxmlformats.org/officeDocument/2006/math">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oMath>
                </a14:m>
                <a:r>
                  <a:rPr lang="en-US"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 noise</a:t>
                </a:r>
              </a:p>
            </p:txBody>
          </p:sp>
        </mc:Choice>
        <mc:Fallback xmlns="">
          <p:sp>
            <p:nvSpPr>
              <p:cNvPr id="28" name="TextBox 27">
                <a:extLst>
                  <a:ext uri="{FF2B5EF4-FFF2-40B4-BE49-F238E27FC236}">
                    <a16:creationId xmlns:a16="http://schemas.microsoft.com/office/drawing/2014/main" id="{C248E66E-BCC8-7246-FE77-8A8D81E37E75}"/>
                  </a:ext>
                </a:extLst>
              </p:cNvPr>
              <p:cNvSpPr txBox="1">
                <a:spLocks noRot="1" noChangeAspect="1" noMove="1" noResize="1" noEditPoints="1" noAdjustHandles="1" noChangeArrowheads="1" noChangeShapeType="1" noTextEdit="1"/>
              </p:cNvSpPr>
              <p:nvPr/>
            </p:nvSpPr>
            <p:spPr>
              <a:xfrm>
                <a:off x="5648270" y="2133753"/>
                <a:ext cx="989329" cy="276999"/>
              </a:xfrm>
              <a:prstGeom prst="rect">
                <a:avLst/>
              </a:prstGeom>
              <a:blipFill>
                <a:blip r:embed="rId5"/>
                <a:stretch>
                  <a:fillRect l="-11392" t="-27273" r="-3797" b="-54545"/>
                </a:stretch>
              </a:blipFill>
            </p:spPr>
            <p:txBody>
              <a:bodyPr/>
              <a:lstStyle/>
              <a:p>
                <a:r>
                  <a:rPr lang="en-US">
                    <a:noFill/>
                  </a:rPr>
                  <a:t> </a:t>
                </a:r>
              </a:p>
            </p:txBody>
          </p:sp>
        </mc:Fallback>
      </mc:AlternateContent>
      <p:pic>
        <p:nvPicPr>
          <p:cNvPr id="30" name="Picture 4" descr="Curved Arrow Images – Browse 322,966 Stock Photos, Vectors, and Video |  Adobe Stock">
            <a:extLst>
              <a:ext uri="{FF2B5EF4-FFF2-40B4-BE49-F238E27FC236}">
                <a16:creationId xmlns:a16="http://schemas.microsoft.com/office/drawing/2014/main" id="{6F6EBCC0-8D48-E612-84F6-528C3EC34B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 t="26892" r="-2540" b="32669"/>
          <a:stretch/>
        </p:blipFill>
        <p:spPr bwMode="auto">
          <a:xfrm rot="10800000" flipV="1">
            <a:off x="5550404" y="3963720"/>
            <a:ext cx="1091189" cy="3781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9088EFC-2A91-9B80-762A-E5B97D8E6C67}"/>
                  </a:ext>
                </a:extLst>
              </p:cNvPr>
              <p:cNvSpPr txBox="1"/>
              <p:nvPr/>
            </p:nvSpPr>
            <p:spPr>
              <a:xfrm>
                <a:off x="5457712" y="4454272"/>
                <a:ext cx="1735769" cy="276999"/>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Our models </a:t>
                </a:r>
                <a14:m>
                  <m:oMath xmlns:m="http://schemas.openxmlformats.org/officeDocument/2006/math">
                    <m:sSub>
                      <m:sSubPr>
                        <m:ctrlPr>
                          <a:rPr lang="en-US" b="1" i="1" smtClean="0">
                            <a:solidFill>
                              <a:srgbClr val="004D80"/>
                            </a:solidFill>
                            <a:latin typeface="Cambria Math" panose="02040503050406030204" pitchFamily="18" charset="0"/>
                          </a:rPr>
                        </m:ctrlPr>
                      </m:sSubPr>
                      <m:e>
                        <m:r>
                          <a:rPr lang="en-US" b="1" i="1" smtClean="0">
                            <a:solidFill>
                              <a:srgbClr val="004D80"/>
                            </a:solidFill>
                            <a:latin typeface="Cambria Math" panose="02040503050406030204" pitchFamily="18" charset="0"/>
                          </a:rPr>
                          <m:t>𝑴</m:t>
                        </m:r>
                      </m:e>
                      <m:sub>
                        <m:r>
                          <a:rPr lang="en-US" b="1" i="1" smtClean="0">
                            <a:solidFill>
                              <a:srgbClr val="004D80"/>
                            </a:solidFill>
                            <a:latin typeface="Cambria Math" panose="02040503050406030204" pitchFamily="18" charset="0"/>
                          </a:rPr>
                          <m:t>𝒕</m:t>
                        </m:r>
                      </m:sub>
                    </m:sSub>
                  </m:oMath>
                </a14:m>
                <a:endPar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1" name="TextBox 30">
                <a:extLst>
                  <a:ext uri="{FF2B5EF4-FFF2-40B4-BE49-F238E27FC236}">
                    <a16:creationId xmlns:a16="http://schemas.microsoft.com/office/drawing/2014/main" id="{39088EFC-2A91-9B80-762A-E5B97D8E6C67}"/>
                  </a:ext>
                </a:extLst>
              </p:cNvPr>
              <p:cNvSpPr txBox="1">
                <a:spLocks noRot="1" noChangeAspect="1" noMove="1" noResize="1" noEditPoints="1" noAdjustHandles="1" noChangeArrowheads="1" noChangeShapeType="1" noTextEdit="1"/>
              </p:cNvSpPr>
              <p:nvPr/>
            </p:nvSpPr>
            <p:spPr>
              <a:xfrm>
                <a:off x="5457712" y="4454272"/>
                <a:ext cx="1735769" cy="276999"/>
              </a:xfrm>
              <a:prstGeom prst="rect">
                <a:avLst/>
              </a:prstGeom>
              <a:blipFill>
                <a:blip r:embed="rId6"/>
                <a:stretch>
                  <a:fillRect l="-7971" t="-21739"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81A1649-BC0F-5565-106F-4504CC52EDBF}"/>
                  </a:ext>
                </a:extLst>
              </p:cNvPr>
              <p:cNvSpPr txBox="1"/>
              <p:nvPr/>
            </p:nvSpPr>
            <p:spPr>
              <a:xfrm>
                <a:off x="890798"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0</m:t>
                          </m:r>
                        </m:sub>
                      </m:sSub>
                    </m:oMath>
                  </m:oMathPara>
                </a14:m>
                <a:endParaRPr lang="en-US" b="0" dirty="0">
                  <a:solidFill>
                    <a:srgbClr val="7030A0"/>
                  </a:solidFill>
                </a:endParaRPr>
              </a:p>
            </p:txBody>
          </p:sp>
        </mc:Choice>
        <mc:Fallback xmlns="">
          <p:sp>
            <p:nvSpPr>
              <p:cNvPr id="32" name="TextBox 31">
                <a:extLst>
                  <a:ext uri="{FF2B5EF4-FFF2-40B4-BE49-F238E27FC236}">
                    <a16:creationId xmlns:a16="http://schemas.microsoft.com/office/drawing/2014/main" id="{F81A1649-BC0F-5565-106F-4504CC52EDBF}"/>
                  </a:ext>
                </a:extLst>
              </p:cNvPr>
              <p:cNvSpPr txBox="1">
                <a:spLocks noRot="1" noChangeAspect="1" noMove="1" noResize="1" noEditPoints="1" noAdjustHandles="1" noChangeArrowheads="1" noChangeShapeType="1" noTextEdit="1"/>
              </p:cNvSpPr>
              <p:nvPr/>
            </p:nvSpPr>
            <p:spPr>
              <a:xfrm>
                <a:off x="890798" y="2582089"/>
                <a:ext cx="281423" cy="276999"/>
              </a:xfrm>
              <a:prstGeom prst="rect">
                <a:avLst/>
              </a:prstGeom>
              <a:blipFill>
                <a:blip r:embed="rId7"/>
                <a:stretch>
                  <a:fillRect l="-13043"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9754568-02A3-C332-FCA8-56BF0D16127E}"/>
                  </a:ext>
                </a:extLst>
              </p:cNvPr>
              <p:cNvSpPr txBox="1"/>
              <p:nvPr/>
            </p:nvSpPr>
            <p:spPr>
              <a:xfrm>
                <a:off x="4998517"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sub>
                      </m:sSub>
                    </m:oMath>
                  </m:oMathPara>
                </a14:m>
                <a:endParaRPr lang="en-US" b="0" dirty="0">
                  <a:solidFill>
                    <a:srgbClr val="7030A0"/>
                  </a:solidFill>
                </a:endParaRPr>
              </a:p>
            </p:txBody>
          </p:sp>
        </mc:Choice>
        <mc:Fallback xmlns="">
          <p:sp>
            <p:nvSpPr>
              <p:cNvPr id="33" name="TextBox 32">
                <a:extLst>
                  <a:ext uri="{FF2B5EF4-FFF2-40B4-BE49-F238E27FC236}">
                    <a16:creationId xmlns:a16="http://schemas.microsoft.com/office/drawing/2014/main" id="{59754568-02A3-C332-FCA8-56BF0D16127E}"/>
                  </a:ext>
                </a:extLst>
              </p:cNvPr>
              <p:cNvSpPr txBox="1">
                <a:spLocks noRot="1" noChangeAspect="1" noMove="1" noResize="1" noEditPoints="1" noAdjustHandles="1" noChangeArrowheads="1" noChangeShapeType="1" noTextEdit="1"/>
              </p:cNvSpPr>
              <p:nvPr/>
            </p:nvSpPr>
            <p:spPr>
              <a:xfrm>
                <a:off x="4998517" y="2582089"/>
                <a:ext cx="281423" cy="276999"/>
              </a:xfrm>
              <a:prstGeom prst="rect">
                <a:avLst/>
              </a:prstGeom>
              <a:blipFill>
                <a:blip r:embed="rId8"/>
                <a:stretch>
                  <a:fillRect l="-8696"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019E345-971D-E155-85B0-828C82818712}"/>
                  </a:ext>
                </a:extLst>
              </p:cNvPr>
              <p:cNvSpPr txBox="1"/>
              <p:nvPr/>
            </p:nvSpPr>
            <p:spPr>
              <a:xfrm>
                <a:off x="6912059" y="2590297"/>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r>
                            <a:rPr lang="en-US" b="0" i="1" smtClean="0">
                              <a:solidFill>
                                <a:srgbClr val="7030A0"/>
                              </a:solidFill>
                              <a:latin typeface="Cambria Math" panose="02040503050406030204" pitchFamily="18" charset="0"/>
                            </a:rPr>
                            <m:t>+1</m:t>
                          </m:r>
                        </m:sub>
                      </m:sSub>
                    </m:oMath>
                  </m:oMathPara>
                </a14:m>
                <a:endParaRPr lang="en-US" b="0" dirty="0">
                  <a:solidFill>
                    <a:srgbClr val="7030A0"/>
                  </a:solidFill>
                </a:endParaRPr>
              </a:p>
            </p:txBody>
          </p:sp>
        </mc:Choice>
        <mc:Fallback xmlns="">
          <p:sp>
            <p:nvSpPr>
              <p:cNvPr id="34" name="TextBox 33">
                <a:extLst>
                  <a:ext uri="{FF2B5EF4-FFF2-40B4-BE49-F238E27FC236}">
                    <a16:creationId xmlns:a16="http://schemas.microsoft.com/office/drawing/2014/main" id="{6019E345-971D-E155-85B0-828C82818712}"/>
                  </a:ext>
                </a:extLst>
              </p:cNvPr>
              <p:cNvSpPr txBox="1">
                <a:spLocks noRot="1" noChangeAspect="1" noMove="1" noResize="1" noEditPoints="1" noAdjustHandles="1" noChangeArrowheads="1" noChangeShapeType="1" noTextEdit="1"/>
              </p:cNvSpPr>
              <p:nvPr/>
            </p:nvSpPr>
            <p:spPr>
              <a:xfrm>
                <a:off x="6912059" y="2590297"/>
                <a:ext cx="281423" cy="276999"/>
              </a:xfrm>
              <a:prstGeom prst="rect">
                <a:avLst/>
              </a:prstGeom>
              <a:blipFill>
                <a:blip r:embed="rId9"/>
                <a:stretch>
                  <a:fillRect l="-21739" r="-6521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21DCC33-7469-5ADC-8DF4-8AC9B0800EDC}"/>
                  </a:ext>
                </a:extLst>
              </p:cNvPr>
              <p:cNvSpPr txBox="1"/>
              <p:nvPr/>
            </p:nvSpPr>
            <p:spPr>
              <a:xfrm>
                <a:off x="11019779" y="2590296"/>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𝑇</m:t>
                          </m:r>
                        </m:sub>
                      </m:sSub>
                    </m:oMath>
                  </m:oMathPara>
                </a14:m>
                <a:endParaRPr lang="en-US" b="0" dirty="0">
                  <a:solidFill>
                    <a:srgbClr val="7030A0"/>
                  </a:solidFill>
                </a:endParaRPr>
              </a:p>
            </p:txBody>
          </p:sp>
        </mc:Choice>
        <mc:Fallback xmlns="">
          <p:sp>
            <p:nvSpPr>
              <p:cNvPr id="35" name="TextBox 34">
                <a:extLst>
                  <a:ext uri="{FF2B5EF4-FFF2-40B4-BE49-F238E27FC236}">
                    <a16:creationId xmlns:a16="http://schemas.microsoft.com/office/drawing/2014/main" id="{E21DCC33-7469-5ADC-8DF4-8AC9B0800EDC}"/>
                  </a:ext>
                </a:extLst>
              </p:cNvPr>
              <p:cNvSpPr txBox="1">
                <a:spLocks noRot="1" noChangeAspect="1" noMove="1" noResize="1" noEditPoints="1" noAdjustHandles="1" noChangeArrowheads="1" noChangeShapeType="1" noTextEdit="1"/>
              </p:cNvSpPr>
              <p:nvPr/>
            </p:nvSpPr>
            <p:spPr>
              <a:xfrm>
                <a:off x="11019779" y="2590296"/>
                <a:ext cx="281423" cy="276999"/>
              </a:xfrm>
              <a:prstGeom prst="rect">
                <a:avLst/>
              </a:prstGeom>
              <a:blipFill>
                <a:blip r:embed="rId10"/>
                <a:stretch>
                  <a:fillRect l="-13043" r="-8696" b="-13636"/>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83FD9A57-0445-2772-D385-3215792E44F0}"/>
              </a:ext>
            </a:extLst>
          </p:cNvPr>
          <p:cNvSpPr txBox="1"/>
          <p:nvPr/>
        </p:nvSpPr>
        <p:spPr>
          <a:xfrm>
            <a:off x="2381280" y="2528534"/>
            <a:ext cx="7902091" cy="1231106"/>
          </a:xfrm>
          <a:prstGeom prst="rect">
            <a:avLst/>
          </a:prstGeom>
          <a:noFill/>
        </p:spPr>
        <p:txBody>
          <a:bodyPr wrap="square" lIns="0" tIns="0" rIns="0" bIns="0" rtlCol="0">
            <a:spAutoFit/>
          </a:bodyPr>
          <a:lstStyle/>
          <a:p>
            <a:r>
              <a:rPr lang="en-US" sz="8000" dirty="0">
                <a:solidFill>
                  <a:srgbClr val="7030A0"/>
                </a:solidFill>
              </a:rPr>
              <a:t>. . .                     . . .</a:t>
            </a:r>
            <a:r>
              <a:rPr lang="en-US" sz="8000" b="0" dirty="0">
                <a:solidFill>
                  <a:srgbClr val="7030A0"/>
                </a:solidFill>
              </a:rPr>
              <a:t> </a:t>
            </a:r>
          </a:p>
        </p:txBody>
      </p:sp>
      <p:sp>
        <p:nvSpPr>
          <p:cNvPr id="40" name="TextBox 39">
            <a:extLst>
              <a:ext uri="{FF2B5EF4-FFF2-40B4-BE49-F238E27FC236}">
                <a16:creationId xmlns:a16="http://schemas.microsoft.com/office/drawing/2014/main" id="{2F10751C-CC3B-8F0D-F646-D7437515327E}"/>
              </a:ext>
            </a:extLst>
          </p:cNvPr>
          <p:cNvSpPr txBox="1"/>
          <p:nvPr/>
        </p:nvSpPr>
        <p:spPr>
          <a:xfrm>
            <a:off x="6095997" y="5094398"/>
            <a:ext cx="2679169" cy="553998"/>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Add something to try to go toward the prompt</a:t>
            </a:r>
          </a:p>
        </p:txBody>
      </p:sp>
      <p:sp>
        <p:nvSpPr>
          <p:cNvPr id="41" name="TextBox 40">
            <a:extLst>
              <a:ext uri="{FF2B5EF4-FFF2-40B4-BE49-F238E27FC236}">
                <a16:creationId xmlns:a16="http://schemas.microsoft.com/office/drawing/2014/main" id="{0D88088A-E42A-A8C3-E4FD-C2FE3576ADDA}"/>
              </a:ext>
            </a:extLst>
          </p:cNvPr>
          <p:cNvSpPr txBox="1"/>
          <p:nvPr/>
        </p:nvSpPr>
        <p:spPr>
          <a:xfrm>
            <a:off x="5246364" y="5797608"/>
            <a:ext cx="6055085"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Conditional Diffusion Model</a:t>
            </a:r>
          </a:p>
        </p:txBody>
      </p:sp>
      <p:cxnSp>
        <p:nvCxnSpPr>
          <p:cNvPr id="42" name="Straight Arrow Connector 41">
            <a:extLst>
              <a:ext uri="{FF2B5EF4-FFF2-40B4-BE49-F238E27FC236}">
                <a16:creationId xmlns:a16="http://schemas.microsoft.com/office/drawing/2014/main" id="{76388305-8669-9906-1857-20E9AA9A6350}"/>
              </a:ext>
            </a:extLst>
          </p:cNvPr>
          <p:cNvCxnSpPr>
            <a:cxnSpLocks/>
          </p:cNvCxnSpPr>
          <p:nvPr/>
        </p:nvCxnSpPr>
        <p:spPr>
          <a:xfrm flipH="1" flipV="1">
            <a:off x="6851441" y="4790828"/>
            <a:ext cx="60618" cy="310242"/>
          </a:xfrm>
          <a:prstGeom prst="straightConnector1">
            <a:avLst/>
          </a:prstGeom>
          <a:ln w="57150">
            <a:solidFill>
              <a:srgbClr val="004D8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FB12043-BFEB-35ED-AC74-07CB1E1B5BA7}"/>
              </a:ext>
            </a:extLst>
          </p:cNvPr>
          <p:cNvSpPr>
            <a:spLocks noGrp="1"/>
          </p:cNvSpPr>
          <p:nvPr>
            <p:ph type="sldNum" sz="quarter" idx="12"/>
          </p:nvPr>
        </p:nvSpPr>
        <p:spPr/>
        <p:txBody>
          <a:bodyPr/>
          <a:lstStyle/>
          <a:p>
            <a:fld id="{DB3D1DDC-3BD2-964C-ABA5-B9BD7EA84B8A}" type="slidenum">
              <a:rPr lang="en-US" smtClean="0"/>
              <a:t>39</a:t>
            </a:fld>
            <a:endParaRPr lang="en-US"/>
          </a:p>
        </p:txBody>
      </p:sp>
    </p:spTree>
    <p:extLst>
      <p:ext uri="{BB962C8B-B14F-4D97-AF65-F5344CB8AC3E}">
        <p14:creationId xmlns:p14="http://schemas.microsoft.com/office/powerpoint/2010/main" val="28150127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2" name="Google Shape;139;p27">
            <a:extLst>
              <a:ext uri="{FF2B5EF4-FFF2-40B4-BE49-F238E27FC236}">
                <a16:creationId xmlns:a16="http://schemas.microsoft.com/office/drawing/2014/main" id="{3757EE25-0B03-93A4-E61A-B8A5E6DE5922}"/>
              </a:ext>
            </a:extLst>
          </p:cNvPr>
          <p:cNvSpPr txBox="1"/>
          <p:nvPr/>
        </p:nvSpPr>
        <p:spPr>
          <a:xfrm>
            <a:off x="161588" y="202367"/>
            <a:ext cx="10997600" cy="902835"/>
          </a:xfrm>
          <a:prstGeom prst="rect">
            <a:avLst/>
          </a:prstGeom>
          <a:noFill/>
          <a:ln>
            <a:noFill/>
          </a:ln>
        </p:spPr>
        <p:txBody>
          <a:bodyPr spcFirstLastPara="1" wrap="square" lIns="121900" tIns="121900" rIns="121900" bIns="121900" anchor="t" anchorCtr="0">
            <a:spAutoFit/>
          </a:bodyPr>
          <a:lstStyle/>
          <a:p>
            <a:r>
              <a:rPr lang="en" sz="4267" b="1" dirty="0">
                <a:solidFill>
                  <a:srgbClr val="00517F"/>
                </a:solidFill>
                <a:latin typeface="HelveticaNeue" panose="00000400000000000000" pitchFamily="2" charset="0"/>
                <a:ea typeface="Helvetica Neue"/>
                <a:cs typeface="Helvetica Neue"/>
                <a:sym typeface="Helvetica Neue"/>
              </a:rPr>
              <a:t>Probabilistic Output</a:t>
            </a:r>
          </a:p>
        </p:txBody>
      </p:sp>
      <p:sp>
        <p:nvSpPr>
          <p:cNvPr id="8" name="Google Shape;402;p46">
            <a:extLst>
              <a:ext uri="{FF2B5EF4-FFF2-40B4-BE49-F238E27FC236}">
                <a16:creationId xmlns:a16="http://schemas.microsoft.com/office/drawing/2014/main" id="{62836F46-876E-4408-00AC-5FB503E41BAA}"/>
              </a:ext>
            </a:extLst>
          </p:cNvPr>
          <p:cNvSpPr txBox="1"/>
          <p:nvPr/>
        </p:nvSpPr>
        <p:spPr>
          <a:xfrm>
            <a:off x="8780548" y="1860470"/>
            <a:ext cx="1090263" cy="2894467"/>
          </a:xfrm>
          <a:prstGeom prst="rect">
            <a:avLst/>
          </a:prstGeom>
          <a:noFill/>
          <a:ln>
            <a:noFill/>
          </a:ln>
        </p:spPr>
        <p:txBody>
          <a:bodyPr spcFirstLastPara="1" wrap="square" lIns="67733" tIns="67733" rIns="67733" bIns="67733" anchor="ctr" anchorCtr="0">
            <a:spAutoFit/>
          </a:bodyPr>
          <a:lstStyle/>
          <a:p>
            <a:pPr>
              <a:lnSpc>
                <a:spcPct val="140000"/>
              </a:lnSpc>
              <a:buClr>
                <a:srgbClr val="006B64"/>
              </a:buClr>
              <a:buSzPts val="4900"/>
            </a:pPr>
            <a:r>
              <a:rPr lang="en-US" sz="3200" b="1" dirty="0">
                <a:solidFill>
                  <a:srgbClr val="006B64"/>
                </a:solidFill>
                <a:latin typeface="Helvetica Neue"/>
                <a:sym typeface="Helvetica Neue"/>
              </a:rPr>
              <a:t>0.9</a:t>
            </a:r>
          </a:p>
          <a:p>
            <a:pPr>
              <a:lnSpc>
                <a:spcPct val="140000"/>
              </a:lnSpc>
              <a:buClr>
                <a:srgbClr val="006B64"/>
              </a:buClr>
              <a:buSzPts val="4900"/>
            </a:pPr>
            <a:r>
              <a:rPr lang="en-US" sz="3200" b="1" dirty="0">
                <a:solidFill>
                  <a:srgbClr val="006B64"/>
                </a:solidFill>
                <a:latin typeface="Helvetica Neue"/>
                <a:sym typeface="Helvetica Neue"/>
              </a:rPr>
              <a:t>0.05</a:t>
            </a:r>
          </a:p>
          <a:p>
            <a:pPr>
              <a:lnSpc>
                <a:spcPct val="140000"/>
              </a:lnSpc>
              <a:buClr>
                <a:srgbClr val="006B64"/>
              </a:buClr>
              <a:buSzPts val="4900"/>
            </a:pPr>
            <a:r>
              <a:rPr lang="en-US" sz="3200" b="1" dirty="0">
                <a:solidFill>
                  <a:srgbClr val="006B64"/>
                </a:solidFill>
                <a:latin typeface="Helvetica Neue"/>
                <a:sym typeface="Helvetica Neue"/>
              </a:rPr>
              <a:t>0.03</a:t>
            </a:r>
          </a:p>
          <a:p>
            <a:pPr>
              <a:lnSpc>
                <a:spcPct val="140000"/>
              </a:lnSpc>
              <a:buClr>
                <a:srgbClr val="006B64"/>
              </a:buClr>
              <a:buSzPts val="4900"/>
            </a:pPr>
            <a:r>
              <a:rPr lang="en-US" sz="3200" b="1" dirty="0">
                <a:solidFill>
                  <a:srgbClr val="006B64"/>
                </a:solidFill>
                <a:latin typeface="Helvetica Neue"/>
                <a:sym typeface="Helvetica Neue"/>
              </a:rPr>
              <a:t>0.02</a:t>
            </a:r>
          </a:p>
        </p:txBody>
      </p:sp>
      <p:pic>
        <p:nvPicPr>
          <p:cNvPr id="9" name="Google Shape;403;p46" descr="Line Line">
            <a:extLst>
              <a:ext uri="{FF2B5EF4-FFF2-40B4-BE49-F238E27FC236}">
                <a16:creationId xmlns:a16="http://schemas.microsoft.com/office/drawing/2014/main" id="{3D705CAA-F9DE-1E5A-BF58-34A4F659E01D}"/>
              </a:ext>
            </a:extLst>
          </p:cNvPr>
          <p:cNvPicPr preferRelativeResize="0"/>
          <p:nvPr/>
        </p:nvPicPr>
        <p:blipFill rotWithShape="1">
          <a:blip r:embed="rId3">
            <a:alphaModFix/>
          </a:blip>
          <a:srcRect/>
          <a:stretch/>
        </p:blipFill>
        <p:spPr>
          <a:xfrm>
            <a:off x="4052342" y="3194023"/>
            <a:ext cx="631883" cy="227438"/>
          </a:xfrm>
          <a:prstGeom prst="rect">
            <a:avLst/>
          </a:prstGeom>
          <a:noFill/>
          <a:ln>
            <a:noFill/>
          </a:ln>
        </p:spPr>
      </p:pic>
      <p:pic>
        <p:nvPicPr>
          <p:cNvPr id="10" name="Google Shape;404;p46" descr="Line Line">
            <a:extLst>
              <a:ext uri="{FF2B5EF4-FFF2-40B4-BE49-F238E27FC236}">
                <a16:creationId xmlns:a16="http://schemas.microsoft.com/office/drawing/2014/main" id="{640B7027-3557-1543-765A-D058E5880929}"/>
              </a:ext>
            </a:extLst>
          </p:cNvPr>
          <p:cNvPicPr preferRelativeResize="0"/>
          <p:nvPr/>
        </p:nvPicPr>
        <p:blipFill rotWithShape="1">
          <a:blip r:embed="rId3">
            <a:alphaModFix/>
          </a:blip>
          <a:srcRect/>
          <a:stretch/>
        </p:blipFill>
        <p:spPr>
          <a:xfrm>
            <a:off x="7267831" y="3194023"/>
            <a:ext cx="631884" cy="227438"/>
          </a:xfrm>
          <a:prstGeom prst="rect">
            <a:avLst/>
          </a:prstGeom>
          <a:noFill/>
          <a:ln>
            <a:noFill/>
          </a:ln>
        </p:spPr>
      </p:pic>
      <p:sp>
        <p:nvSpPr>
          <p:cNvPr id="11" name="Google Shape;405;p46">
            <a:extLst>
              <a:ext uri="{FF2B5EF4-FFF2-40B4-BE49-F238E27FC236}">
                <a16:creationId xmlns:a16="http://schemas.microsoft.com/office/drawing/2014/main" id="{CF8BA04B-1E68-1A56-016F-7F813D161173}"/>
              </a:ext>
            </a:extLst>
          </p:cNvPr>
          <p:cNvSpPr/>
          <p:nvPr/>
        </p:nvSpPr>
        <p:spPr>
          <a:xfrm>
            <a:off x="4962249" y="2844839"/>
            <a:ext cx="2027558" cy="925733"/>
          </a:xfrm>
          <a:prstGeom prst="roundRect">
            <a:avLst>
              <a:gd name="adj" fmla="val 9388"/>
            </a:avLst>
          </a:prstGeom>
          <a:solidFill>
            <a:schemeClr val="accent1">
              <a:lumMod val="40000"/>
              <a:lumOff val="60000"/>
            </a:schemeClr>
          </a:solidFill>
          <a:ln w="76200" cap="flat" cmpd="sng">
            <a:solidFill>
              <a:schemeClr val="accent1">
                <a:lumMod val="50000"/>
              </a:schemeClr>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000000"/>
              </a:buClr>
              <a:buSzPts val="4000"/>
            </a:pPr>
            <a:r>
              <a:rPr lang="en-US" sz="3200" b="1" dirty="0">
                <a:latin typeface="Helvetica Neue"/>
                <a:sym typeface="Helvetica Neue"/>
              </a:rPr>
              <a:t>GPT</a:t>
            </a:r>
            <a:endParaRPr sz="3200" b="1" dirty="0">
              <a:solidFill>
                <a:srgbClr val="000000"/>
              </a:solidFill>
              <a:latin typeface="Arial"/>
              <a:ea typeface="Arial"/>
              <a:cs typeface="Arial"/>
              <a:sym typeface="Arial"/>
            </a:endParaRPr>
          </a:p>
        </p:txBody>
      </p:sp>
      <p:sp>
        <p:nvSpPr>
          <p:cNvPr id="12" name="Google Shape;406;p46">
            <a:extLst>
              <a:ext uri="{FF2B5EF4-FFF2-40B4-BE49-F238E27FC236}">
                <a16:creationId xmlns:a16="http://schemas.microsoft.com/office/drawing/2014/main" id="{3637D37A-718A-5D3E-5033-FC528EDD12E3}"/>
              </a:ext>
            </a:extLst>
          </p:cNvPr>
          <p:cNvSpPr/>
          <p:nvPr/>
        </p:nvSpPr>
        <p:spPr>
          <a:xfrm>
            <a:off x="8449359" y="2155685"/>
            <a:ext cx="244512" cy="2304040"/>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6B64"/>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5E5E5E"/>
              </a:solidFill>
              <a:latin typeface="Helvetica Neue"/>
              <a:ea typeface="Helvetica Neue"/>
              <a:cs typeface="Helvetica Neue"/>
              <a:sym typeface="Helvetica Neue"/>
            </a:endParaRPr>
          </a:p>
        </p:txBody>
      </p:sp>
      <p:sp>
        <p:nvSpPr>
          <p:cNvPr id="14" name="Google Shape;408;p46">
            <a:extLst>
              <a:ext uri="{FF2B5EF4-FFF2-40B4-BE49-F238E27FC236}">
                <a16:creationId xmlns:a16="http://schemas.microsoft.com/office/drawing/2014/main" id="{A2D61CBA-317E-4725-DA83-B7E9FDB129E7}"/>
              </a:ext>
            </a:extLst>
          </p:cNvPr>
          <p:cNvSpPr txBox="1"/>
          <p:nvPr/>
        </p:nvSpPr>
        <p:spPr>
          <a:xfrm>
            <a:off x="1100224" y="2898749"/>
            <a:ext cx="2998299" cy="826208"/>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sz="3200" b="1" dirty="0">
                <a:solidFill>
                  <a:srgbClr val="004D80"/>
                </a:solidFill>
                <a:latin typeface="Helvetica Neue"/>
                <a:ea typeface="Helvetica Neue"/>
                <a:cs typeface="Helvetica Neue"/>
                <a:sym typeface="Helvetica Neue"/>
              </a:rPr>
              <a:t>Text input</a:t>
            </a:r>
            <a:endParaRPr sz="3200" dirty="0">
              <a:solidFill>
                <a:srgbClr val="004D80"/>
              </a:solidFill>
              <a:latin typeface="Arial"/>
              <a:ea typeface="Arial"/>
              <a:cs typeface="Arial"/>
              <a:sym typeface="Arial"/>
            </a:endParaRPr>
          </a:p>
        </p:txBody>
      </p:sp>
      <p:sp>
        <p:nvSpPr>
          <p:cNvPr id="15" name="Google Shape;409;p46">
            <a:extLst>
              <a:ext uri="{FF2B5EF4-FFF2-40B4-BE49-F238E27FC236}">
                <a16:creationId xmlns:a16="http://schemas.microsoft.com/office/drawing/2014/main" id="{CC26AF79-156E-9BD1-9639-5368616B535F}"/>
              </a:ext>
            </a:extLst>
          </p:cNvPr>
          <p:cNvSpPr/>
          <p:nvPr/>
        </p:nvSpPr>
        <p:spPr>
          <a:xfrm>
            <a:off x="1505148" y="2958327"/>
            <a:ext cx="228789" cy="735889"/>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4D80"/>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004D80"/>
              </a:solidFill>
              <a:latin typeface="Helvetica Neue"/>
              <a:ea typeface="Helvetica Neue"/>
              <a:cs typeface="Helvetica Neue"/>
              <a:sym typeface="Helvetica Neue"/>
            </a:endParaRPr>
          </a:p>
        </p:txBody>
      </p:sp>
      <p:sp>
        <p:nvSpPr>
          <p:cNvPr id="16" name="Google Shape;410;p46">
            <a:extLst>
              <a:ext uri="{FF2B5EF4-FFF2-40B4-BE49-F238E27FC236}">
                <a16:creationId xmlns:a16="http://schemas.microsoft.com/office/drawing/2014/main" id="{478FAED4-7FFC-6A57-940D-3918E5FD1FF3}"/>
              </a:ext>
            </a:extLst>
          </p:cNvPr>
          <p:cNvSpPr/>
          <p:nvPr/>
        </p:nvSpPr>
        <p:spPr>
          <a:xfrm rot="10800000">
            <a:off x="3483775" y="2958319"/>
            <a:ext cx="228789" cy="735889"/>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4D80"/>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004D80"/>
              </a:solidFill>
              <a:latin typeface="Helvetica Neue"/>
              <a:ea typeface="Helvetica Neue"/>
              <a:cs typeface="Helvetica Neue"/>
              <a:sym typeface="Helvetica Neue"/>
            </a:endParaRPr>
          </a:p>
        </p:txBody>
      </p:sp>
      <p:sp>
        <p:nvSpPr>
          <p:cNvPr id="4" name="Google Shape;406;p46">
            <a:extLst>
              <a:ext uri="{FF2B5EF4-FFF2-40B4-BE49-F238E27FC236}">
                <a16:creationId xmlns:a16="http://schemas.microsoft.com/office/drawing/2014/main" id="{9C16402C-50DB-D571-47F8-A7516D328C3A}"/>
              </a:ext>
            </a:extLst>
          </p:cNvPr>
          <p:cNvSpPr/>
          <p:nvPr/>
        </p:nvSpPr>
        <p:spPr>
          <a:xfrm rot="10800000">
            <a:off x="9817359" y="2174243"/>
            <a:ext cx="244512" cy="2304040"/>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6B64"/>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5E5E5E"/>
              </a:solidFill>
              <a:latin typeface="Helvetica Neue"/>
              <a:ea typeface="Helvetica Neue"/>
              <a:cs typeface="Helvetica Neue"/>
              <a:sym typeface="Helvetica Neue"/>
            </a:endParaRPr>
          </a:p>
        </p:txBody>
      </p:sp>
      <p:sp>
        <p:nvSpPr>
          <p:cNvPr id="5" name="Google Shape;579;p54">
            <a:extLst>
              <a:ext uri="{FF2B5EF4-FFF2-40B4-BE49-F238E27FC236}">
                <a16:creationId xmlns:a16="http://schemas.microsoft.com/office/drawing/2014/main" id="{7523899B-EEE8-A6A6-6BD9-ECCA32E4B912}"/>
              </a:ext>
            </a:extLst>
          </p:cNvPr>
          <p:cNvSpPr txBox="1"/>
          <p:nvPr/>
        </p:nvSpPr>
        <p:spPr>
          <a:xfrm>
            <a:off x="10533284" y="2314190"/>
            <a:ext cx="1576368" cy="506121"/>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2400" b="1" dirty="0">
                <a:solidFill>
                  <a:srgbClr val="EF7001"/>
                </a:solidFill>
                <a:latin typeface="Helvetica Neue"/>
                <a:ea typeface="Helvetica Neue"/>
                <a:cs typeface="Helvetica Neue"/>
                <a:sym typeface="Helvetica Neue"/>
              </a:rPr>
              <a:t>This one!</a:t>
            </a:r>
            <a:endParaRPr sz="2400" dirty="0">
              <a:solidFill>
                <a:srgbClr val="000000"/>
              </a:solidFill>
              <a:latin typeface="Arial"/>
              <a:ea typeface="Arial"/>
              <a:cs typeface="Arial"/>
              <a:sym typeface="Arial"/>
            </a:endParaRPr>
          </a:p>
        </p:txBody>
      </p:sp>
      <p:cxnSp>
        <p:nvCxnSpPr>
          <p:cNvPr id="6" name="Straight Arrow Connector 5">
            <a:extLst>
              <a:ext uri="{FF2B5EF4-FFF2-40B4-BE49-F238E27FC236}">
                <a16:creationId xmlns:a16="http://schemas.microsoft.com/office/drawing/2014/main" id="{CD824B96-E8E3-528F-EB9B-4DE0E57BA2DA}"/>
              </a:ext>
            </a:extLst>
          </p:cNvPr>
          <p:cNvCxnSpPr>
            <a:cxnSpLocks/>
            <a:stCxn id="5" idx="1"/>
          </p:cNvCxnSpPr>
          <p:nvPr/>
        </p:nvCxnSpPr>
        <p:spPr>
          <a:xfrm flipH="1" flipV="1">
            <a:off x="9492649" y="2340008"/>
            <a:ext cx="1040635" cy="227243"/>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Google Shape;579;p54">
            <a:extLst>
              <a:ext uri="{FF2B5EF4-FFF2-40B4-BE49-F238E27FC236}">
                <a16:creationId xmlns:a16="http://schemas.microsoft.com/office/drawing/2014/main" id="{64D3FF20-14DE-646F-38CA-BFB1871F6BBB}"/>
              </a:ext>
            </a:extLst>
          </p:cNvPr>
          <p:cNvSpPr txBox="1"/>
          <p:nvPr/>
        </p:nvSpPr>
        <p:spPr>
          <a:xfrm>
            <a:off x="3021828" y="4518585"/>
            <a:ext cx="2800071" cy="87545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2400" b="1" dirty="0">
                <a:solidFill>
                  <a:srgbClr val="006B64"/>
                </a:solidFill>
                <a:latin typeface="Helvetica Neue"/>
                <a:ea typeface="Helvetica Neue"/>
                <a:cs typeface="Helvetica Neue"/>
                <a:sym typeface="Helvetica Neue"/>
              </a:rPr>
              <a:t>This is how </a:t>
            </a:r>
            <a:r>
              <a:rPr lang="en-US" sz="2400" b="1" dirty="0" err="1">
                <a:solidFill>
                  <a:srgbClr val="006B64"/>
                </a:solidFill>
                <a:latin typeface="Helvetica Neue"/>
                <a:ea typeface="Helvetica Neue"/>
                <a:cs typeface="Helvetica Neue"/>
                <a:sym typeface="Helvetica Neue"/>
              </a:rPr>
              <a:t>ChatGPT</a:t>
            </a:r>
            <a:r>
              <a:rPr lang="en-US" sz="2400" b="1" dirty="0">
                <a:solidFill>
                  <a:srgbClr val="006B64"/>
                </a:solidFill>
                <a:latin typeface="Helvetica Neue"/>
                <a:ea typeface="Helvetica Neue"/>
                <a:cs typeface="Helvetica Neue"/>
                <a:sym typeface="Helvetica Neue"/>
              </a:rPr>
              <a:t> works.</a:t>
            </a:r>
            <a:endParaRPr sz="2400" b="1" dirty="0">
              <a:solidFill>
                <a:srgbClr val="006B64"/>
              </a:solidFill>
              <a:latin typeface="Arial"/>
              <a:ea typeface="Arial"/>
              <a:cs typeface="Arial"/>
              <a:sym typeface="Arial"/>
            </a:endParaRPr>
          </a:p>
        </p:txBody>
      </p:sp>
      <p:sp>
        <p:nvSpPr>
          <p:cNvPr id="7" name="Google Shape;579;p54">
            <a:extLst>
              <a:ext uri="{FF2B5EF4-FFF2-40B4-BE49-F238E27FC236}">
                <a16:creationId xmlns:a16="http://schemas.microsoft.com/office/drawing/2014/main" id="{0FA7A9A9-392D-31B1-85D1-0185FCF8F42C}"/>
              </a:ext>
            </a:extLst>
          </p:cNvPr>
          <p:cNvSpPr txBox="1"/>
          <p:nvPr/>
        </p:nvSpPr>
        <p:spPr>
          <a:xfrm>
            <a:off x="8275704" y="4754937"/>
            <a:ext cx="3039965" cy="87545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This vector is about 100,000 in size.</a:t>
            </a:r>
          </a:p>
        </p:txBody>
      </p:sp>
      <p:sp>
        <p:nvSpPr>
          <p:cNvPr id="13" name="Google Shape;579;p54">
            <a:extLst>
              <a:ext uri="{FF2B5EF4-FFF2-40B4-BE49-F238E27FC236}">
                <a16:creationId xmlns:a16="http://schemas.microsoft.com/office/drawing/2014/main" id="{16CE1857-4DD9-EFAB-D9D4-B34B1C033872}"/>
              </a:ext>
            </a:extLst>
          </p:cNvPr>
          <p:cNvSpPr txBox="1"/>
          <p:nvPr/>
        </p:nvSpPr>
        <p:spPr>
          <a:xfrm>
            <a:off x="8780548" y="5832169"/>
            <a:ext cx="2972226" cy="690787"/>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(annoying but manageable to calculate)</a:t>
            </a:r>
          </a:p>
        </p:txBody>
      </p:sp>
      <p:sp>
        <p:nvSpPr>
          <p:cNvPr id="17" name="Slide Number Placeholder 16">
            <a:extLst>
              <a:ext uri="{FF2B5EF4-FFF2-40B4-BE49-F238E27FC236}">
                <a16:creationId xmlns:a16="http://schemas.microsoft.com/office/drawing/2014/main" id="{55F2A33C-BB78-8916-3C26-4BDD6C91B4E5}"/>
              </a:ext>
            </a:extLst>
          </p:cNvPr>
          <p:cNvSpPr>
            <a:spLocks noGrp="1"/>
          </p:cNvSpPr>
          <p:nvPr>
            <p:ph type="sldNum" sz="quarter" idx="12"/>
          </p:nvPr>
        </p:nvSpPr>
        <p:spPr/>
        <p:txBody>
          <a:bodyPr/>
          <a:lstStyle/>
          <a:p>
            <a:fld id="{DB3D1DDC-3BD2-964C-ABA5-B9BD7EA84B8A}" type="slidenum">
              <a:rPr lang="en-US" smtClean="0"/>
              <a:t>4</a:t>
            </a:fld>
            <a:endParaRPr lang="en-US"/>
          </a:p>
        </p:txBody>
      </p:sp>
    </p:spTree>
    <p:extLst>
      <p:ext uri="{BB962C8B-B14F-4D97-AF65-F5344CB8AC3E}">
        <p14:creationId xmlns:p14="http://schemas.microsoft.com/office/powerpoint/2010/main" val="8893271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5DDA9D-06C6-E5B3-B050-D6176BF4BAE7}"/>
              </a:ext>
            </a:extLst>
          </p:cNvPr>
          <p:cNvSpPr txBox="1"/>
          <p:nvPr/>
        </p:nvSpPr>
        <p:spPr>
          <a:xfrm>
            <a:off x="4598413" y="1626003"/>
            <a:ext cx="2995173" cy="707886"/>
          </a:xfrm>
          <a:prstGeom prst="rect">
            <a:avLst/>
          </a:prstGeom>
          <a:noFill/>
        </p:spPr>
        <p:txBody>
          <a:bodyPr wrap="square">
            <a:spAutoFit/>
          </a:bodyPr>
          <a:lstStyle/>
          <a:p>
            <a:r>
              <a:rPr lang="en-US" sz="40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the prompt</a:t>
            </a:r>
            <a:endParaRPr lang="en-US" sz="40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F0B043F2-55C4-BDE9-DB83-6DCA6180F9E2}"/>
              </a:ext>
            </a:extLst>
          </p:cNvPr>
          <p:cNvSpPr txBox="1"/>
          <p:nvPr/>
        </p:nvSpPr>
        <p:spPr>
          <a:xfrm>
            <a:off x="3145088" y="2542278"/>
            <a:ext cx="5901822" cy="707886"/>
          </a:xfrm>
          <a:prstGeom prst="rect">
            <a:avLst/>
          </a:prstGeom>
          <a:noFill/>
        </p:spPr>
        <p:txBody>
          <a:bodyPr wrap="square">
            <a:spAutoFit/>
          </a:bodyPr>
          <a:lstStyle/>
          <a:p>
            <a:r>
              <a:rPr lang="en-US" sz="40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This can vary in length!</a:t>
            </a:r>
          </a:p>
        </p:txBody>
      </p:sp>
      <p:sp>
        <p:nvSpPr>
          <p:cNvPr id="7" name="TextBox 6">
            <a:extLst>
              <a:ext uri="{FF2B5EF4-FFF2-40B4-BE49-F238E27FC236}">
                <a16:creationId xmlns:a16="http://schemas.microsoft.com/office/drawing/2014/main" id="{AB5ACDD1-27FB-6789-E262-7E380B74D1EB}"/>
              </a:ext>
            </a:extLst>
          </p:cNvPr>
          <p:cNvSpPr txBox="1"/>
          <p:nvPr/>
        </p:nvSpPr>
        <p:spPr>
          <a:xfrm>
            <a:off x="2674277" y="3458554"/>
            <a:ext cx="7411012" cy="707886"/>
          </a:xfrm>
          <a:prstGeom prst="rect">
            <a:avLst/>
          </a:prstGeom>
          <a:noFill/>
        </p:spPr>
        <p:txBody>
          <a:bodyPr wrap="square">
            <a:spAutoFit/>
          </a:bodyPr>
          <a:lstStyle/>
          <a:p>
            <a:r>
              <a:rPr lang="en-US" sz="40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How do we make it one size?</a:t>
            </a:r>
          </a:p>
        </p:txBody>
      </p:sp>
      <p:sp>
        <p:nvSpPr>
          <p:cNvPr id="8" name="TextBox 7">
            <a:extLst>
              <a:ext uri="{FF2B5EF4-FFF2-40B4-BE49-F238E27FC236}">
                <a16:creationId xmlns:a16="http://schemas.microsoft.com/office/drawing/2014/main" id="{105645A5-3651-EEE7-6A12-987144995A15}"/>
              </a:ext>
            </a:extLst>
          </p:cNvPr>
          <p:cNvSpPr txBox="1"/>
          <p:nvPr/>
        </p:nvSpPr>
        <p:spPr>
          <a:xfrm>
            <a:off x="4268522" y="4259266"/>
            <a:ext cx="3654954" cy="707886"/>
          </a:xfrm>
          <a:prstGeom prst="rect">
            <a:avLst/>
          </a:prstGeom>
          <a:noFill/>
        </p:spPr>
        <p:txBody>
          <a:bodyPr wrap="square">
            <a:spAutoFit/>
          </a:bodyPr>
          <a:lstStyle/>
          <a:p>
            <a:r>
              <a:rPr lang="en-US" sz="40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Latent spaces</a:t>
            </a:r>
            <a:endParaRPr lang="en-US" sz="40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Slide Number Placeholder 1">
            <a:extLst>
              <a:ext uri="{FF2B5EF4-FFF2-40B4-BE49-F238E27FC236}">
                <a16:creationId xmlns:a16="http://schemas.microsoft.com/office/drawing/2014/main" id="{69A01F38-C6CE-8C5D-FBB6-7361129BC39C}"/>
              </a:ext>
            </a:extLst>
          </p:cNvPr>
          <p:cNvSpPr>
            <a:spLocks noGrp="1"/>
          </p:cNvSpPr>
          <p:nvPr>
            <p:ph type="sldNum" sz="quarter" idx="12"/>
          </p:nvPr>
        </p:nvSpPr>
        <p:spPr/>
        <p:txBody>
          <a:bodyPr/>
          <a:lstStyle/>
          <a:p>
            <a:fld id="{DB3D1DDC-3BD2-964C-ABA5-B9BD7EA84B8A}" type="slidenum">
              <a:rPr lang="en-US" smtClean="0"/>
              <a:t>40</a:t>
            </a:fld>
            <a:endParaRPr lang="en-US"/>
          </a:p>
        </p:txBody>
      </p:sp>
    </p:spTree>
    <p:extLst>
      <p:ext uri="{BB962C8B-B14F-4D97-AF65-F5344CB8AC3E}">
        <p14:creationId xmlns:p14="http://schemas.microsoft.com/office/powerpoint/2010/main" val="33371867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BF6D94-72E6-4CB8-AC5F-69A29581CA06}"/>
              </a:ext>
            </a:extLst>
          </p:cNvPr>
          <p:cNvSpPr txBox="1"/>
          <p:nvPr/>
        </p:nvSpPr>
        <p:spPr>
          <a:xfrm>
            <a:off x="2947980" y="104827"/>
            <a:ext cx="4265921" cy="461665"/>
          </a:xfrm>
          <a:prstGeom prst="rect">
            <a:avLst/>
          </a:prstGeom>
          <a:noFill/>
        </p:spPr>
        <p:txBody>
          <a:bodyPr wrap="square">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(one last detour)</a:t>
            </a:r>
            <a:endParaRPr lang="en-US" sz="24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4BE28E2A-DE8A-540A-F1F6-FE8B69D6EC07}"/>
              </a:ext>
            </a:extLst>
          </p:cNvPr>
          <p:cNvSpPr txBox="1"/>
          <p:nvPr/>
        </p:nvSpPr>
        <p:spPr>
          <a:xfrm>
            <a:off x="1172456" y="1185652"/>
            <a:ext cx="7233877" cy="830997"/>
          </a:xfrm>
          <a:prstGeom prst="rect">
            <a:avLst/>
          </a:prstGeom>
          <a:noFill/>
        </p:spPr>
        <p:txBody>
          <a:bodyPr wrap="square">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A representation in which similar items are physically close</a:t>
            </a:r>
            <a:endParaRPr lang="en-US" sz="2400" b="1"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9" name="Straight Arrow Connector 8">
            <a:extLst>
              <a:ext uri="{FF2B5EF4-FFF2-40B4-BE49-F238E27FC236}">
                <a16:creationId xmlns:a16="http://schemas.microsoft.com/office/drawing/2014/main" id="{50FAF17B-58AA-3204-D9D9-B7A45F72D988}"/>
              </a:ext>
            </a:extLst>
          </p:cNvPr>
          <p:cNvCxnSpPr/>
          <p:nvPr/>
        </p:nvCxnSpPr>
        <p:spPr>
          <a:xfrm flipV="1">
            <a:off x="6723511" y="2328262"/>
            <a:ext cx="0" cy="3327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FFAB41-C79D-CFCC-6BC0-B4B078C2F139}"/>
              </a:ext>
            </a:extLst>
          </p:cNvPr>
          <p:cNvCxnSpPr/>
          <p:nvPr/>
        </p:nvCxnSpPr>
        <p:spPr>
          <a:xfrm>
            <a:off x="6615934" y="5540188"/>
            <a:ext cx="49408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6689D6B-CA1B-3557-5B9A-11F495493B52}"/>
              </a:ext>
            </a:extLst>
          </p:cNvPr>
          <p:cNvSpPr txBox="1"/>
          <p:nvPr/>
        </p:nvSpPr>
        <p:spPr>
          <a:xfrm>
            <a:off x="2453523" y="2491149"/>
            <a:ext cx="2456565" cy="461665"/>
          </a:xfrm>
          <a:prstGeom prst="rect">
            <a:avLst/>
          </a:prstGeom>
          <a:noFill/>
        </p:spPr>
        <p:txBody>
          <a:bodyPr wrap="square">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“I want coffee”</a:t>
            </a:r>
          </a:p>
        </p:txBody>
      </p:sp>
      <p:sp>
        <p:nvSpPr>
          <p:cNvPr id="13" name="TextBox 12">
            <a:extLst>
              <a:ext uri="{FF2B5EF4-FFF2-40B4-BE49-F238E27FC236}">
                <a16:creationId xmlns:a16="http://schemas.microsoft.com/office/drawing/2014/main" id="{24F1FA6E-0446-2677-E985-1BE37DAC716B}"/>
              </a:ext>
            </a:extLst>
          </p:cNvPr>
          <p:cNvSpPr txBox="1"/>
          <p:nvPr/>
        </p:nvSpPr>
        <p:spPr>
          <a:xfrm>
            <a:off x="2453523" y="2965649"/>
            <a:ext cx="1918690" cy="461665"/>
          </a:xfrm>
          <a:prstGeom prst="rect">
            <a:avLst/>
          </a:prstGeom>
          <a:noFill/>
        </p:spPr>
        <p:txBody>
          <a:bodyPr wrap="square">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“I want tea”</a:t>
            </a:r>
          </a:p>
        </p:txBody>
      </p:sp>
      <p:sp>
        <p:nvSpPr>
          <p:cNvPr id="14" name="TextBox 13">
            <a:extLst>
              <a:ext uri="{FF2B5EF4-FFF2-40B4-BE49-F238E27FC236}">
                <a16:creationId xmlns:a16="http://schemas.microsoft.com/office/drawing/2014/main" id="{EF8620FC-B5B9-8FBF-185F-BFE6DAD97EBA}"/>
              </a:ext>
            </a:extLst>
          </p:cNvPr>
          <p:cNvSpPr txBox="1"/>
          <p:nvPr/>
        </p:nvSpPr>
        <p:spPr>
          <a:xfrm>
            <a:off x="2453522" y="3440149"/>
            <a:ext cx="2779303" cy="461665"/>
          </a:xfrm>
          <a:prstGeom prst="rect">
            <a:avLst/>
          </a:prstGeom>
          <a:noFill/>
        </p:spPr>
        <p:txBody>
          <a:bodyPr wrap="square">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“Apes are smart”</a:t>
            </a:r>
          </a:p>
        </p:txBody>
      </p:sp>
      <p:sp>
        <p:nvSpPr>
          <p:cNvPr id="4" name="Slide Number Placeholder 3">
            <a:extLst>
              <a:ext uri="{FF2B5EF4-FFF2-40B4-BE49-F238E27FC236}">
                <a16:creationId xmlns:a16="http://schemas.microsoft.com/office/drawing/2014/main" id="{A27A3DA4-3D9D-5F0F-7745-7F22D11119DD}"/>
              </a:ext>
            </a:extLst>
          </p:cNvPr>
          <p:cNvSpPr>
            <a:spLocks noGrp="1"/>
          </p:cNvSpPr>
          <p:nvPr>
            <p:ph type="sldNum" sz="quarter" idx="12"/>
          </p:nvPr>
        </p:nvSpPr>
        <p:spPr/>
        <p:txBody>
          <a:bodyPr/>
          <a:lstStyle/>
          <a:p>
            <a:fld id="{DB3D1DDC-3BD2-964C-ABA5-B9BD7EA84B8A}" type="slidenum">
              <a:rPr lang="en-US" smtClean="0"/>
              <a:t>41</a:t>
            </a:fld>
            <a:endParaRPr lang="en-US"/>
          </a:p>
        </p:txBody>
      </p:sp>
      <p:sp>
        <p:nvSpPr>
          <p:cNvPr id="5" name="TextBox 4">
            <a:extLst>
              <a:ext uri="{FF2B5EF4-FFF2-40B4-BE49-F238E27FC236}">
                <a16:creationId xmlns:a16="http://schemas.microsoft.com/office/drawing/2014/main" id="{F8E4798C-5EB0-0AC8-8773-EBDB1B761B16}"/>
              </a:ext>
            </a:extLst>
          </p:cNvPr>
          <p:cNvSpPr txBox="1"/>
          <p:nvPr/>
        </p:nvSpPr>
        <p:spPr>
          <a:xfrm>
            <a:off x="0" y="26317"/>
            <a:ext cx="3654954" cy="584775"/>
          </a:xfrm>
          <a:prstGeom prst="rect">
            <a:avLst/>
          </a:prstGeom>
          <a:noFill/>
        </p:spPr>
        <p:txBody>
          <a:bodyPr wrap="square">
            <a:spAutoFit/>
          </a:bodyPr>
          <a:lstStyle/>
          <a:p>
            <a:r>
              <a:rPr lang="en-US" sz="32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Latent spaces</a:t>
            </a:r>
            <a:endParaRPr lang="en-US" sz="32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83892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50FAF17B-58AA-3204-D9D9-B7A45F72D988}"/>
              </a:ext>
            </a:extLst>
          </p:cNvPr>
          <p:cNvCxnSpPr/>
          <p:nvPr/>
        </p:nvCxnSpPr>
        <p:spPr>
          <a:xfrm flipV="1">
            <a:off x="6723511" y="2328262"/>
            <a:ext cx="0" cy="3327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FFAB41-C79D-CFCC-6BC0-B4B078C2F139}"/>
              </a:ext>
            </a:extLst>
          </p:cNvPr>
          <p:cNvCxnSpPr/>
          <p:nvPr/>
        </p:nvCxnSpPr>
        <p:spPr>
          <a:xfrm>
            <a:off x="6615934" y="5540188"/>
            <a:ext cx="49408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6689D6B-CA1B-3557-5B9A-11F495493B52}"/>
              </a:ext>
            </a:extLst>
          </p:cNvPr>
          <p:cNvSpPr txBox="1"/>
          <p:nvPr/>
        </p:nvSpPr>
        <p:spPr>
          <a:xfrm>
            <a:off x="7353303" y="2328262"/>
            <a:ext cx="2402757" cy="461665"/>
          </a:xfrm>
          <a:prstGeom prst="rect">
            <a:avLst/>
          </a:prstGeom>
          <a:noFill/>
        </p:spPr>
        <p:txBody>
          <a:bodyPr wrap="square">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“I want coffee”</a:t>
            </a:r>
          </a:p>
        </p:txBody>
      </p:sp>
      <p:sp>
        <p:nvSpPr>
          <p:cNvPr id="13" name="TextBox 12">
            <a:extLst>
              <a:ext uri="{FF2B5EF4-FFF2-40B4-BE49-F238E27FC236}">
                <a16:creationId xmlns:a16="http://schemas.microsoft.com/office/drawing/2014/main" id="{24F1FA6E-0446-2677-E985-1BE37DAC716B}"/>
              </a:ext>
            </a:extLst>
          </p:cNvPr>
          <p:cNvSpPr txBox="1"/>
          <p:nvPr/>
        </p:nvSpPr>
        <p:spPr>
          <a:xfrm>
            <a:off x="6723511" y="2789927"/>
            <a:ext cx="1997863" cy="461665"/>
          </a:xfrm>
          <a:prstGeom prst="rect">
            <a:avLst/>
          </a:prstGeom>
          <a:noFill/>
        </p:spPr>
        <p:txBody>
          <a:bodyPr wrap="square">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“I want tea”</a:t>
            </a:r>
          </a:p>
        </p:txBody>
      </p:sp>
      <p:sp>
        <p:nvSpPr>
          <p:cNvPr id="14" name="TextBox 13">
            <a:extLst>
              <a:ext uri="{FF2B5EF4-FFF2-40B4-BE49-F238E27FC236}">
                <a16:creationId xmlns:a16="http://schemas.microsoft.com/office/drawing/2014/main" id="{EF8620FC-B5B9-8FBF-185F-BFE6DAD97EBA}"/>
              </a:ext>
            </a:extLst>
          </p:cNvPr>
          <p:cNvSpPr txBox="1"/>
          <p:nvPr/>
        </p:nvSpPr>
        <p:spPr>
          <a:xfrm>
            <a:off x="9158984" y="4757337"/>
            <a:ext cx="2743194" cy="461665"/>
          </a:xfrm>
          <a:prstGeom prst="rect">
            <a:avLst/>
          </a:prstGeom>
          <a:noFill/>
        </p:spPr>
        <p:txBody>
          <a:bodyPr wrap="square">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“Apes are smart”</a:t>
            </a:r>
          </a:p>
        </p:txBody>
      </p:sp>
      <p:sp>
        <p:nvSpPr>
          <p:cNvPr id="4" name="TextBox 3">
            <a:extLst>
              <a:ext uri="{FF2B5EF4-FFF2-40B4-BE49-F238E27FC236}">
                <a16:creationId xmlns:a16="http://schemas.microsoft.com/office/drawing/2014/main" id="{A1A116A9-6065-B932-E3E5-99BB8130FEDF}"/>
              </a:ext>
            </a:extLst>
          </p:cNvPr>
          <p:cNvSpPr txBox="1"/>
          <p:nvPr/>
        </p:nvSpPr>
        <p:spPr>
          <a:xfrm>
            <a:off x="1417066" y="2706701"/>
            <a:ext cx="4422800" cy="1569660"/>
          </a:xfrm>
          <a:prstGeom prst="rect">
            <a:avLst/>
          </a:prstGeom>
          <a:noFill/>
        </p:spPr>
        <p:txBody>
          <a:bodyPr wrap="square">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This is how text-based AI works, but the exact formula for modern commercial models isn’t public</a:t>
            </a:r>
          </a:p>
        </p:txBody>
      </p:sp>
      <p:sp>
        <p:nvSpPr>
          <p:cNvPr id="5" name="Slide Number Placeholder 4">
            <a:extLst>
              <a:ext uri="{FF2B5EF4-FFF2-40B4-BE49-F238E27FC236}">
                <a16:creationId xmlns:a16="http://schemas.microsoft.com/office/drawing/2014/main" id="{588C705D-11DB-08C0-98EF-524A08508231}"/>
              </a:ext>
            </a:extLst>
          </p:cNvPr>
          <p:cNvSpPr>
            <a:spLocks noGrp="1"/>
          </p:cNvSpPr>
          <p:nvPr>
            <p:ph type="sldNum" sz="quarter" idx="12"/>
          </p:nvPr>
        </p:nvSpPr>
        <p:spPr/>
        <p:txBody>
          <a:bodyPr/>
          <a:lstStyle/>
          <a:p>
            <a:fld id="{DB3D1DDC-3BD2-964C-ABA5-B9BD7EA84B8A}" type="slidenum">
              <a:rPr lang="en-US" smtClean="0"/>
              <a:t>42</a:t>
            </a:fld>
            <a:endParaRPr lang="en-US"/>
          </a:p>
        </p:txBody>
      </p:sp>
      <p:sp>
        <p:nvSpPr>
          <p:cNvPr id="6" name="TextBox 5">
            <a:extLst>
              <a:ext uri="{FF2B5EF4-FFF2-40B4-BE49-F238E27FC236}">
                <a16:creationId xmlns:a16="http://schemas.microsoft.com/office/drawing/2014/main" id="{0CDF2433-4C5B-EE17-1D1A-157E9988510D}"/>
              </a:ext>
            </a:extLst>
          </p:cNvPr>
          <p:cNvSpPr txBox="1"/>
          <p:nvPr/>
        </p:nvSpPr>
        <p:spPr>
          <a:xfrm>
            <a:off x="2947980" y="104827"/>
            <a:ext cx="4265921" cy="461665"/>
          </a:xfrm>
          <a:prstGeom prst="rect">
            <a:avLst/>
          </a:prstGeom>
          <a:noFill/>
        </p:spPr>
        <p:txBody>
          <a:bodyPr wrap="square">
            <a:spAutoFit/>
          </a:bodyPr>
          <a:lstStyle/>
          <a:p>
            <a:r>
              <a:rPr lang="en-US" sz="2400" dirty="0">
                <a:solidFill>
                  <a:srgbClr val="004D80"/>
                </a:solidFill>
              </a:rPr>
              <a:t>(one last detour)</a:t>
            </a:r>
            <a:endParaRPr lang="en-US" sz="2400" dirty="0"/>
          </a:p>
        </p:txBody>
      </p:sp>
      <p:sp>
        <p:nvSpPr>
          <p:cNvPr id="7" name="TextBox 6">
            <a:extLst>
              <a:ext uri="{FF2B5EF4-FFF2-40B4-BE49-F238E27FC236}">
                <a16:creationId xmlns:a16="http://schemas.microsoft.com/office/drawing/2014/main" id="{6A53596A-5F5F-E371-862C-06531C76259A}"/>
              </a:ext>
            </a:extLst>
          </p:cNvPr>
          <p:cNvSpPr txBox="1"/>
          <p:nvPr/>
        </p:nvSpPr>
        <p:spPr>
          <a:xfrm>
            <a:off x="0" y="26317"/>
            <a:ext cx="3654954" cy="584775"/>
          </a:xfrm>
          <a:prstGeom prst="rect">
            <a:avLst/>
          </a:prstGeom>
          <a:noFill/>
        </p:spPr>
        <p:txBody>
          <a:bodyPr wrap="square">
            <a:spAutoFit/>
          </a:bodyPr>
          <a:lstStyle/>
          <a:p>
            <a:r>
              <a:rPr lang="en-US" sz="32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Latent spaces</a:t>
            </a:r>
            <a:endParaRPr lang="en-US" sz="3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TextBox 9">
            <a:extLst>
              <a:ext uri="{FF2B5EF4-FFF2-40B4-BE49-F238E27FC236}">
                <a16:creationId xmlns:a16="http://schemas.microsoft.com/office/drawing/2014/main" id="{D6A2C9EC-8622-D883-4DB0-A1FE9D55F739}"/>
              </a:ext>
            </a:extLst>
          </p:cNvPr>
          <p:cNvSpPr txBox="1"/>
          <p:nvPr/>
        </p:nvSpPr>
        <p:spPr>
          <a:xfrm>
            <a:off x="1172456" y="1185652"/>
            <a:ext cx="7233877" cy="830997"/>
          </a:xfrm>
          <a:prstGeom prst="rect">
            <a:avLst/>
          </a:prstGeom>
          <a:noFill/>
        </p:spPr>
        <p:txBody>
          <a:bodyPr wrap="square">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A representation in which similar items are physically close</a:t>
            </a:r>
            <a:endParaRPr lang="en-US" sz="24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3355891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50FAF17B-58AA-3204-D9D9-B7A45F72D988}"/>
              </a:ext>
            </a:extLst>
          </p:cNvPr>
          <p:cNvCxnSpPr/>
          <p:nvPr/>
        </p:nvCxnSpPr>
        <p:spPr>
          <a:xfrm flipV="1">
            <a:off x="6723511" y="2328262"/>
            <a:ext cx="0" cy="33271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BFFAB41-C79D-CFCC-6BC0-B4B078C2F139}"/>
              </a:ext>
            </a:extLst>
          </p:cNvPr>
          <p:cNvCxnSpPr/>
          <p:nvPr/>
        </p:nvCxnSpPr>
        <p:spPr>
          <a:xfrm>
            <a:off x="6615934" y="5540188"/>
            <a:ext cx="49408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794" name="Picture 2">
            <a:extLst>
              <a:ext uri="{FF2B5EF4-FFF2-40B4-BE49-F238E27FC236}">
                <a16:creationId xmlns:a16="http://schemas.microsoft.com/office/drawing/2014/main" id="{8EA3C4FC-50D5-1FC7-86A4-B23F87D36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728" y="2889495"/>
            <a:ext cx="799152" cy="488723"/>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Portrait of a German Shepherd Dog at Sunset: Free Picture for Your Blog">
            <a:extLst>
              <a:ext uri="{FF2B5EF4-FFF2-40B4-BE49-F238E27FC236}">
                <a16:creationId xmlns:a16="http://schemas.microsoft.com/office/drawing/2014/main" id="{312BF06C-A3A4-EDDF-0DD1-E01CA580A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9460" y="2328262"/>
            <a:ext cx="713745" cy="474965"/>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a:extLst>
              <a:ext uri="{FF2B5EF4-FFF2-40B4-BE49-F238E27FC236}">
                <a16:creationId xmlns:a16="http://schemas.microsoft.com/office/drawing/2014/main" id="{63BD42AF-6F83-AB6A-B274-85EC20626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5536" y="4675268"/>
            <a:ext cx="1093394" cy="6150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85CF29-B674-091D-FC8D-B113118CBB4B}"/>
              </a:ext>
            </a:extLst>
          </p:cNvPr>
          <p:cNvSpPr txBox="1"/>
          <p:nvPr/>
        </p:nvSpPr>
        <p:spPr>
          <a:xfrm>
            <a:off x="1417066" y="4447436"/>
            <a:ext cx="4422800" cy="1569660"/>
          </a:xfrm>
          <a:prstGeom prst="rect">
            <a:avLst/>
          </a:prstGeom>
          <a:noFill/>
        </p:spPr>
        <p:txBody>
          <a:bodyPr wrap="square">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It also works for images, to try to make meanings clearer for the model and to reduce dimensions</a:t>
            </a:r>
          </a:p>
        </p:txBody>
      </p:sp>
      <p:sp>
        <p:nvSpPr>
          <p:cNvPr id="6" name="Slide Number Placeholder 5">
            <a:extLst>
              <a:ext uri="{FF2B5EF4-FFF2-40B4-BE49-F238E27FC236}">
                <a16:creationId xmlns:a16="http://schemas.microsoft.com/office/drawing/2014/main" id="{0533936D-A20B-4D76-8E45-7ADD2DE26863}"/>
              </a:ext>
            </a:extLst>
          </p:cNvPr>
          <p:cNvSpPr>
            <a:spLocks noGrp="1"/>
          </p:cNvSpPr>
          <p:nvPr>
            <p:ph type="sldNum" sz="quarter" idx="12"/>
          </p:nvPr>
        </p:nvSpPr>
        <p:spPr/>
        <p:txBody>
          <a:bodyPr/>
          <a:lstStyle/>
          <a:p>
            <a:fld id="{DB3D1DDC-3BD2-964C-ABA5-B9BD7EA84B8A}" type="slidenum">
              <a:rPr lang="en-US" smtClean="0"/>
              <a:t>43</a:t>
            </a:fld>
            <a:endParaRPr lang="en-US"/>
          </a:p>
        </p:txBody>
      </p:sp>
      <p:sp>
        <p:nvSpPr>
          <p:cNvPr id="7" name="TextBox 6">
            <a:extLst>
              <a:ext uri="{FF2B5EF4-FFF2-40B4-BE49-F238E27FC236}">
                <a16:creationId xmlns:a16="http://schemas.microsoft.com/office/drawing/2014/main" id="{27E28A12-3B3A-E163-C33C-87BFEC55777E}"/>
              </a:ext>
            </a:extLst>
          </p:cNvPr>
          <p:cNvSpPr txBox="1"/>
          <p:nvPr/>
        </p:nvSpPr>
        <p:spPr>
          <a:xfrm>
            <a:off x="2947980" y="104827"/>
            <a:ext cx="4265921" cy="461665"/>
          </a:xfrm>
          <a:prstGeom prst="rect">
            <a:avLst/>
          </a:prstGeom>
          <a:noFill/>
        </p:spPr>
        <p:txBody>
          <a:bodyPr wrap="square">
            <a:spAutoFit/>
          </a:bodyPr>
          <a:lstStyle/>
          <a:p>
            <a:r>
              <a:rPr lang="en-US" sz="2400" dirty="0">
                <a:solidFill>
                  <a:srgbClr val="004D80"/>
                </a:solidFill>
              </a:rPr>
              <a:t>(one last detour)</a:t>
            </a:r>
            <a:endParaRPr lang="en-US" sz="2400" dirty="0"/>
          </a:p>
        </p:txBody>
      </p:sp>
      <p:sp>
        <p:nvSpPr>
          <p:cNvPr id="10" name="TextBox 9">
            <a:extLst>
              <a:ext uri="{FF2B5EF4-FFF2-40B4-BE49-F238E27FC236}">
                <a16:creationId xmlns:a16="http://schemas.microsoft.com/office/drawing/2014/main" id="{90BB5A66-2BC6-DAA9-FC20-E44FF56A1BDC}"/>
              </a:ext>
            </a:extLst>
          </p:cNvPr>
          <p:cNvSpPr txBox="1"/>
          <p:nvPr/>
        </p:nvSpPr>
        <p:spPr>
          <a:xfrm>
            <a:off x="0" y="26317"/>
            <a:ext cx="3654954" cy="584775"/>
          </a:xfrm>
          <a:prstGeom prst="rect">
            <a:avLst/>
          </a:prstGeom>
          <a:noFill/>
        </p:spPr>
        <p:txBody>
          <a:bodyPr wrap="square">
            <a:spAutoFit/>
          </a:bodyPr>
          <a:lstStyle/>
          <a:p>
            <a:r>
              <a:rPr lang="en-US" sz="32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Latent spaces</a:t>
            </a:r>
            <a:endParaRPr lang="en-US" sz="32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4FF39094-8828-82DD-4124-519BAA66AC56}"/>
              </a:ext>
            </a:extLst>
          </p:cNvPr>
          <p:cNvSpPr txBox="1"/>
          <p:nvPr/>
        </p:nvSpPr>
        <p:spPr>
          <a:xfrm>
            <a:off x="1417066" y="2706701"/>
            <a:ext cx="4422800" cy="1569660"/>
          </a:xfrm>
          <a:prstGeom prst="rect">
            <a:avLst/>
          </a:prstGeom>
          <a:noFill/>
        </p:spPr>
        <p:txBody>
          <a:bodyPr wrap="square">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This is how text-based AI works, but the exact formula for modern commercial models isn’t public</a:t>
            </a:r>
          </a:p>
        </p:txBody>
      </p:sp>
      <p:sp>
        <p:nvSpPr>
          <p:cNvPr id="13" name="TextBox 12">
            <a:extLst>
              <a:ext uri="{FF2B5EF4-FFF2-40B4-BE49-F238E27FC236}">
                <a16:creationId xmlns:a16="http://schemas.microsoft.com/office/drawing/2014/main" id="{EF4195AB-0610-5A8F-0F58-BB863ECEE3DF}"/>
              </a:ext>
            </a:extLst>
          </p:cNvPr>
          <p:cNvSpPr txBox="1"/>
          <p:nvPr/>
        </p:nvSpPr>
        <p:spPr>
          <a:xfrm>
            <a:off x="1172456" y="1185652"/>
            <a:ext cx="7233877" cy="830997"/>
          </a:xfrm>
          <a:prstGeom prst="rect">
            <a:avLst/>
          </a:prstGeom>
          <a:noFill/>
        </p:spPr>
        <p:txBody>
          <a:bodyPr wrap="square">
            <a:spAutoFit/>
          </a:bodyPr>
          <a:lstStyle/>
          <a:p>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A representation in which similar items are physically close</a:t>
            </a:r>
            <a:endParaRPr lang="en-US" sz="24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284527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F0F40200-E2C6-E3B6-CD29-C69766EEE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12192000" cy="11382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rved Arrow Images – Browse 322,966 Stock Photos, Vectors, and Video |  Adobe Stock">
            <a:extLst>
              <a:ext uri="{FF2B5EF4-FFF2-40B4-BE49-F238E27FC236}">
                <a16:creationId xmlns:a16="http://schemas.microsoft.com/office/drawing/2014/main" id="{921712DF-14AD-8B5F-A8A3-80BB72477A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 t="26892" r="-2540" b="32669"/>
          <a:stretch/>
        </p:blipFill>
        <p:spPr bwMode="auto">
          <a:xfrm flipV="1">
            <a:off x="5550405" y="2480953"/>
            <a:ext cx="1091189" cy="3781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A35C0E5E-4A25-C9D9-058E-CD94441CF441}"/>
              </a:ext>
            </a:extLst>
          </p:cNvPr>
          <p:cNvPicPr>
            <a:picLocks noChangeAspect="1"/>
          </p:cNvPicPr>
          <p:nvPr/>
        </p:nvPicPr>
        <p:blipFill>
          <a:blip r:embed="rId4"/>
          <a:stretch>
            <a:fillRect/>
          </a:stretch>
        </p:blipFill>
        <p:spPr>
          <a:xfrm>
            <a:off x="2063019" y="2821725"/>
            <a:ext cx="2044700" cy="1384300"/>
          </a:xfrm>
          <a:prstGeom prst="rect">
            <a:avLst/>
          </a:prstGeom>
        </p:spPr>
      </p:pic>
      <p:pic>
        <p:nvPicPr>
          <p:cNvPr id="26" name="Picture 25">
            <a:extLst>
              <a:ext uri="{FF2B5EF4-FFF2-40B4-BE49-F238E27FC236}">
                <a16:creationId xmlns:a16="http://schemas.microsoft.com/office/drawing/2014/main" id="{0507B8F9-CF3D-8B62-9DFD-FCBA6C2E4553}"/>
              </a:ext>
            </a:extLst>
          </p:cNvPr>
          <p:cNvPicPr>
            <a:picLocks noChangeAspect="1"/>
          </p:cNvPicPr>
          <p:nvPr/>
        </p:nvPicPr>
        <p:blipFill>
          <a:blip r:embed="rId4"/>
          <a:stretch>
            <a:fillRect/>
          </a:stretch>
        </p:blipFill>
        <p:spPr>
          <a:xfrm>
            <a:off x="8178068" y="2867296"/>
            <a:ext cx="2044700" cy="1384300"/>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248E66E-BCC8-7246-FE77-8A8D81E37E75}"/>
                  </a:ext>
                </a:extLst>
              </p:cNvPr>
              <p:cNvSpPr txBox="1"/>
              <p:nvPr/>
            </p:nvSpPr>
            <p:spPr>
              <a:xfrm>
                <a:off x="5648271" y="2133753"/>
                <a:ext cx="895456" cy="276999"/>
              </a:xfrm>
              <a:prstGeom prst="rect">
                <a:avLst/>
              </a:prstGeom>
              <a:noFill/>
            </p:spPr>
            <p:txBody>
              <a:bodyPr wrap="square" lIns="0" tIns="0" rIns="0" bIns="0" rtlCol="0">
                <a:spAutoFit/>
              </a:bodyPr>
              <a:lstStyle/>
              <a:p>
                <a14:m>
                  <m:oMath xmlns:m="http://schemas.openxmlformats.org/officeDocument/2006/math">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oMath>
                </a14:m>
                <a:r>
                  <a:rPr lang="en-US"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 noise</a:t>
                </a:r>
              </a:p>
            </p:txBody>
          </p:sp>
        </mc:Choice>
        <mc:Fallback xmlns="">
          <p:sp>
            <p:nvSpPr>
              <p:cNvPr id="28" name="TextBox 27">
                <a:extLst>
                  <a:ext uri="{FF2B5EF4-FFF2-40B4-BE49-F238E27FC236}">
                    <a16:creationId xmlns:a16="http://schemas.microsoft.com/office/drawing/2014/main" id="{C248E66E-BCC8-7246-FE77-8A8D81E37E75}"/>
                  </a:ext>
                </a:extLst>
              </p:cNvPr>
              <p:cNvSpPr txBox="1">
                <a:spLocks noRot="1" noChangeAspect="1" noMove="1" noResize="1" noEditPoints="1" noAdjustHandles="1" noChangeArrowheads="1" noChangeShapeType="1" noTextEdit="1"/>
              </p:cNvSpPr>
              <p:nvPr/>
            </p:nvSpPr>
            <p:spPr>
              <a:xfrm>
                <a:off x="5648271" y="2133753"/>
                <a:ext cx="895456" cy="276999"/>
              </a:xfrm>
              <a:prstGeom prst="rect">
                <a:avLst/>
              </a:prstGeom>
              <a:blipFill>
                <a:blip r:embed="rId5"/>
                <a:stretch>
                  <a:fillRect l="-12500" t="-27273" r="-13889" b="-54545"/>
                </a:stretch>
              </a:blipFill>
            </p:spPr>
            <p:txBody>
              <a:bodyPr/>
              <a:lstStyle/>
              <a:p>
                <a:r>
                  <a:rPr lang="en-US">
                    <a:noFill/>
                  </a:rPr>
                  <a:t> </a:t>
                </a:r>
              </a:p>
            </p:txBody>
          </p:sp>
        </mc:Fallback>
      </mc:AlternateContent>
      <p:pic>
        <p:nvPicPr>
          <p:cNvPr id="30" name="Picture 4" descr="Curved Arrow Images – Browse 322,966 Stock Photos, Vectors, and Video |  Adobe Stock">
            <a:extLst>
              <a:ext uri="{FF2B5EF4-FFF2-40B4-BE49-F238E27FC236}">
                <a16:creationId xmlns:a16="http://schemas.microsoft.com/office/drawing/2014/main" id="{6F6EBCC0-8D48-E612-84F6-528C3EC34B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 t="26892" r="-2540" b="32669"/>
          <a:stretch/>
        </p:blipFill>
        <p:spPr bwMode="auto">
          <a:xfrm rot="10800000" flipV="1">
            <a:off x="5550404" y="3963720"/>
            <a:ext cx="1091189" cy="3781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9088EFC-2A91-9B80-762A-E5B97D8E6C67}"/>
                  </a:ext>
                </a:extLst>
              </p:cNvPr>
              <p:cNvSpPr txBox="1"/>
              <p:nvPr/>
            </p:nvSpPr>
            <p:spPr>
              <a:xfrm>
                <a:off x="5327244" y="4438396"/>
                <a:ext cx="1735769" cy="276999"/>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Our models </a:t>
                </a:r>
                <a14:m>
                  <m:oMath xmlns:m="http://schemas.openxmlformats.org/officeDocument/2006/math">
                    <m:sSub>
                      <m:sSubPr>
                        <m:ctrlPr>
                          <a:rPr lang="en-US" b="1" i="1" smtClean="0">
                            <a:solidFill>
                              <a:srgbClr val="004D80"/>
                            </a:solidFill>
                            <a:latin typeface="Cambria Math" panose="02040503050406030204" pitchFamily="18" charset="0"/>
                          </a:rPr>
                        </m:ctrlPr>
                      </m:sSubPr>
                      <m:e>
                        <m:r>
                          <a:rPr lang="en-US" b="1" i="1" smtClean="0">
                            <a:solidFill>
                              <a:srgbClr val="004D80"/>
                            </a:solidFill>
                            <a:latin typeface="Cambria Math" panose="02040503050406030204" pitchFamily="18" charset="0"/>
                          </a:rPr>
                          <m:t>𝑴</m:t>
                        </m:r>
                      </m:e>
                      <m:sub>
                        <m:r>
                          <a:rPr lang="en-US" b="1" i="1" smtClean="0">
                            <a:solidFill>
                              <a:srgbClr val="004D80"/>
                            </a:solidFill>
                            <a:latin typeface="Cambria Math" panose="02040503050406030204" pitchFamily="18" charset="0"/>
                          </a:rPr>
                          <m:t>𝒕</m:t>
                        </m:r>
                      </m:sub>
                    </m:sSub>
                  </m:oMath>
                </a14:m>
                <a:endPar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31" name="TextBox 30">
                <a:extLst>
                  <a:ext uri="{FF2B5EF4-FFF2-40B4-BE49-F238E27FC236}">
                    <a16:creationId xmlns:a16="http://schemas.microsoft.com/office/drawing/2014/main" id="{39088EFC-2A91-9B80-762A-E5B97D8E6C67}"/>
                  </a:ext>
                </a:extLst>
              </p:cNvPr>
              <p:cNvSpPr txBox="1">
                <a:spLocks noRot="1" noChangeAspect="1" noMove="1" noResize="1" noEditPoints="1" noAdjustHandles="1" noChangeArrowheads="1" noChangeShapeType="1" noTextEdit="1"/>
              </p:cNvSpPr>
              <p:nvPr/>
            </p:nvSpPr>
            <p:spPr>
              <a:xfrm>
                <a:off x="5327244" y="4438396"/>
                <a:ext cx="1735769" cy="276999"/>
              </a:xfrm>
              <a:prstGeom prst="rect">
                <a:avLst/>
              </a:prstGeom>
              <a:blipFill>
                <a:blip r:embed="rId6"/>
                <a:stretch>
                  <a:fillRect l="-7971" t="-26087" b="-47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81A1649-BC0F-5565-106F-4504CC52EDBF}"/>
                  </a:ext>
                </a:extLst>
              </p:cNvPr>
              <p:cNvSpPr txBox="1"/>
              <p:nvPr/>
            </p:nvSpPr>
            <p:spPr>
              <a:xfrm>
                <a:off x="890798"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0</m:t>
                          </m:r>
                        </m:sub>
                      </m:sSub>
                    </m:oMath>
                  </m:oMathPara>
                </a14:m>
                <a:endParaRPr lang="en-US" b="0" dirty="0">
                  <a:solidFill>
                    <a:srgbClr val="7030A0"/>
                  </a:solidFill>
                </a:endParaRPr>
              </a:p>
            </p:txBody>
          </p:sp>
        </mc:Choice>
        <mc:Fallback xmlns="">
          <p:sp>
            <p:nvSpPr>
              <p:cNvPr id="32" name="TextBox 31">
                <a:extLst>
                  <a:ext uri="{FF2B5EF4-FFF2-40B4-BE49-F238E27FC236}">
                    <a16:creationId xmlns:a16="http://schemas.microsoft.com/office/drawing/2014/main" id="{F81A1649-BC0F-5565-106F-4504CC52EDBF}"/>
                  </a:ext>
                </a:extLst>
              </p:cNvPr>
              <p:cNvSpPr txBox="1">
                <a:spLocks noRot="1" noChangeAspect="1" noMove="1" noResize="1" noEditPoints="1" noAdjustHandles="1" noChangeArrowheads="1" noChangeShapeType="1" noTextEdit="1"/>
              </p:cNvSpPr>
              <p:nvPr/>
            </p:nvSpPr>
            <p:spPr>
              <a:xfrm>
                <a:off x="890798" y="2582089"/>
                <a:ext cx="281423" cy="276999"/>
              </a:xfrm>
              <a:prstGeom prst="rect">
                <a:avLst/>
              </a:prstGeom>
              <a:blipFill>
                <a:blip r:embed="rId7"/>
                <a:stretch>
                  <a:fillRect l="-13043"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9754568-02A3-C332-FCA8-56BF0D16127E}"/>
                  </a:ext>
                </a:extLst>
              </p:cNvPr>
              <p:cNvSpPr txBox="1"/>
              <p:nvPr/>
            </p:nvSpPr>
            <p:spPr>
              <a:xfrm>
                <a:off x="4998517"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sub>
                      </m:sSub>
                    </m:oMath>
                  </m:oMathPara>
                </a14:m>
                <a:endParaRPr lang="en-US" b="0" dirty="0">
                  <a:solidFill>
                    <a:srgbClr val="7030A0"/>
                  </a:solidFill>
                </a:endParaRPr>
              </a:p>
            </p:txBody>
          </p:sp>
        </mc:Choice>
        <mc:Fallback xmlns="">
          <p:sp>
            <p:nvSpPr>
              <p:cNvPr id="33" name="TextBox 32">
                <a:extLst>
                  <a:ext uri="{FF2B5EF4-FFF2-40B4-BE49-F238E27FC236}">
                    <a16:creationId xmlns:a16="http://schemas.microsoft.com/office/drawing/2014/main" id="{59754568-02A3-C332-FCA8-56BF0D16127E}"/>
                  </a:ext>
                </a:extLst>
              </p:cNvPr>
              <p:cNvSpPr txBox="1">
                <a:spLocks noRot="1" noChangeAspect="1" noMove="1" noResize="1" noEditPoints="1" noAdjustHandles="1" noChangeArrowheads="1" noChangeShapeType="1" noTextEdit="1"/>
              </p:cNvSpPr>
              <p:nvPr/>
            </p:nvSpPr>
            <p:spPr>
              <a:xfrm>
                <a:off x="4998517" y="2582089"/>
                <a:ext cx="281423" cy="276999"/>
              </a:xfrm>
              <a:prstGeom prst="rect">
                <a:avLst/>
              </a:prstGeom>
              <a:blipFill>
                <a:blip r:embed="rId8"/>
                <a:stretch>
                  <a:fillRect l="-8696"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019E345-971D-E155-85B0-828C82818712}"/>
                  </a:ext>
                </a:extLst>
              </p:cNvPr>
              <p:cNvSpPr txBox="1"/>
              <p:nvPr/>
            </p:nvSpPr>
            <p:spPr>
              <a:xfrm>
                <a:off x="6912059" y="2590297"/>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r>
                            <a:rPr lang="en-US" b="0" i="1" smtClean="0">
                              <a:solidFill>
                                <a:srgbClr val="7030A0"/>
                              </a:solidFill>
                              <a:latin typeface="Cambria Math" panose="02040503050406030204" pitchFamily="18" charset="0"/>
                            </a:rPr>
                            <m:t>+1</m:t>
                          </m:r>
                        </m:sub>
                      </m:sSub>
                    </m:oMath>
                  </m:oMathPara>
                </a14:m>
                <a:endParaRPr lang="en-US" b="0" dirty="0">
                  <a:solidFill>
                    <a:srgbClr val="7030A0"/>
                  </a:solidFill>
                </a:endParaRPr>
              </a:p>
            </p:txBody>
          </p:sp>
        </mc:Choice>
        <mc:Fallback xmlns="">
          <p:sp>
            <p:nvSpPr>
              <p:cNvPr id="34" name="TextBox 33">
                <a:extLst>
                  <a:ext uri="{FF2B5EF4-FFF2-40B4-BE49-F238E27FC236}">
                    <a16:creationId xmlns:a16="http://schemas.microsoft.com/office/drawing/2014/main" id="{6019E345-971D-E155-85B0-828C82818712}"/>
                  </a:ext>
                </a:extLst>
              </p:cNvPr>
              <p:cNvSpPr txBox="1">
                <a:spLocks noRot="1" noChangeAspect="1" noMove="1" noResize="1" noEditPoints="1" noAdjustHandles="1" noChangeArrowheads="1" noChangeShapeType="1" noTextEdit="1"/>
              </p:cNvSpPr>
              <p:nvPr/>
            </p:nvSpPr>
            <p:spPr>
              <a:xfrm>
                <a:off x="6912059" y="2590297"/>
                <a:ext cx="281423" cy="276999"/>
              </a:xfrm>
              <a:prstGeom prst="rect">
                <a:avLst/>
              </a:prstGeom>
              <a:blipFill>
                <a:blip r:embed="rId9"/>
                <a:stretch>
                  <a:fillRect l="-21739" r="-6521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21DCC33-7469-5ADC-8DF4-8AC9B0800EDC}"/>
                  </a:ext>
                </a:extLst>
              </p:cNvPr>
              <p:cNvSpPr txBox="1"/>
              <p:nvPr/>
            </p:nvSpPr>
            <p:spPr>
              <a:xfrm>
                <a:off x="11019779" y="2590296"/>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𝑇</m:t>
                          </m:r>
                        </m:sub>
                      </m:sSub>
                    </m:oMath>
                  </m:oMathPara>
                </a14:m>
                <a:endParaRPr lang="en-US" b="0" dirty="0">
                  <a:solidFill>
                    <a:srgbClr val="7030A0"/>
                  </a:solidFill>
                </a:endParaRPr>
              </a:p>
            </p:txBody>
          </p:sp>
        </mc:Choice>
        <mc:Fallback xmlns="">
          <p:sp>
            <p:nvSpPr>
              <p:cNvPr id="35" name="TextBox 34">
                <a:extLst>
                  <a:ext uri="{FF2B5EF4-FFF2-40B4-BE49-F238E27FC236}">
                    <a16:creationId xmlns:a16="http://schemas.microsoft.com/office/drawing/2014/main" id="{E21DCC33-7469-5ADC-8DF4-8AC9B0800EDC}"/>
                  </a:ext>
                </a:extLst>
              </p:cNvPr>
              <p:cNvSpPr txBox="1">
                <a:spLocks noRot="1" noChangeAspect="1" noMove="1" noResize="1" noEditPoints="1" noAdjustHandles="1" noChangeArrowheads="1" noChangeShapeType="1" noTextEdit="1"/>
              </p:cNvSpPr>
              <p:nvPr/>
            </p:nvSpPr>
            <p:spPr>
              <a:xfrm>
                <a:off x="11019779" y="2590296"/>
                <a:ext cx="281423" cy="276999"/>
              </a:xfrm>
              <a:prstGeom prst="rect">
                <a:avLst/>
              </a:prstGeom>
              <a:blipFill>
                <a:blip r:embed="rId10"/>
                <a:stretch>
                  <a:fillRect l="-13043" r="-8696" b="-13636"/>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83FD9A57-0445-2772-D385-3215792E44F0}"/>
              </a:ext>
            </a:extLst>
          </p:cNvPr>
          <p:cNvSpPr txBox="1"/>
          <p:nvPr/>
        </p:nvSpPr>
        <p:spPr>
          <a:xfrm>
            <a:off x="2381280" y="2528534"/>
            <a:ext cx="7902091" cy="1231106"/>
          </a:xfrm>
          <a:prstGeom prst="rect">
            <a:avLst/>
          </a:prstGeom>
          <a:noFill/>
        </p:spPr>
        <p:txBody>
          <a:bodyPr wrap="square" lIns="0" tIns="0" rIns="0" bIns="0" rtlCol="0">
            <a:spAutoFit/>
          </a:bodyPr>
          <a:lstStyle/>
          <a:p>
            <a:r>
              <a:rPr lang="en-US" sz="8000" dirty="0">
                <a:solidFill>
                  <a:srgbClr val="7030A0"/>
                </a:solidFill>
              </a:rPr>
              <a:t>. . .                     . . .</a:t>
            </a:r>
            <a:r>
              <a:rPr lang="en-US" sz="8000" b="0" dirty="0">
                <a:solidFill>
                  <a:srgbClr val="7030A0"/>
                </a:solidFill>
              </a:rPr>
              <a:t> </a:t>
            </a:r>
          </a:p>
        </p:txBody>
      </p:sp>
      <p:sp>
        <p:nvSpPr>
          <p:cNvPr id="40" name="TextBox 39">
            <a:extLst>
              <a:ext uri="{FF2B5EF4-FFF2-40B4-BE49-F238E27FC236}">
                <a16:creationId xmlns:a16="http://schemas.microsoft.com/office/drawing/2014/main" id="{2F10751C-CC3B-8F0D-F646-D7437515327E}"/>
              </a:ext>
            </a:extLst>
          </p:cNvPr>
          <p:cNvSpPr txBox="1"/>
          <p:nvPr/>
        </p:nvSpPr>
        <p:spPr>
          <a:xfrm>
            <a:off x="6095998" y="5094398"/>
            <a:ext cx="2656116" cy="553998"/>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Add something to try to go toward the prompt</a:t>
            </a:r>
          </a:p>
        </p:txBody>
      </p:sp>
      <p:sp>
        <p:nvSpPr>
          <p:cNvPr id="41" name="TextBox 40">
            <a:extLst>
              <a:ext uri="{FF2B5EF4-FFF2-40B4-BE49-F238E27FC236}">
                <a16:creationId xmlns:a16="http://schemas.microsoft.com/office/drawing/2014/main" id="{0D88088A-E42A-A8C3-E4FD-C2FE3576ADDA}"/>
              </a:ext>
            </a:extLst>
          </p:cNvPr>
          <p:cNvSpPr txBox="1"/>
          <p:nvPr/>
        </p:nvSpPr>
        <p:spPr>
          <a:xfrm>
            <a:off x="5108052" y="5797608"/>
            <a:ext cx="2214833"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Conditional</a:t>
            </a:r>
          </a:p>
        </p:txBody>
      </p:sp>
      <p:cxnSp>
        <p:nvCxnSpPr>
          <p:cNvPr id="42" name="Straight Arrow Connector 41">
            <a:extLst>
              <a:ext uri="{FF2B5EF4-FFF2-40B4-BE49-F238E27FC236}">
                <a16:creationId xmlns:a16="http://schemas.microsoft.com/office/drawing/2014/main" id="{76388305-8669-9906-1857-20E9AA9A6350}"/>
              </a:ext>
            </a:extLst>
          </p:cNvPr>
          <p:cNvCxnSpPr>
            <a:cxnSpLocks/>
          </p:cNvCxnSpPr>
          <p:nvPr/>
        </p:nvCxnSpPr>
        <p:spPr>
          <a:xfrm flipH="1" flipV="1">
            <a:off x="6851441" y="4790828"/>
            <a:ext cx="60618" cy="310242"/>
          </a:xfrm>
          <a:prstGeom prst="straightConnector1">
            <a:avLst/>
          </a:prstGeom>
          <a:ln w="57150">
            <a:solidFill>
              <a:srgbClr val="004D8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97CA6D4-F0D2-258D-9865-FC7C7E7F9755}"/>
              </a:ext>
            </a:extLst>
          </p:cNvPr>
          <p:cNvSpPr txBox="1"/>
          <p:nvPr/>
        </p:nvSpPr>
        <p:spPr>
          <a:xfrm>
            <a:off x="6861361" y="5799262"/>
            <a:ext cx="2656115"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Diffusion Model</a:t>
            </a:r>
          </a:p>
        </p:txBody>
      </p:sp>
      <p:sp>
        <p:nvSpPr>
          <p:cNvPr id="3" name="Slide Number Placeholder 2">
            <a:extLst>
              <a:ext uri="{FF2B5EF4-FFF2-40B4-BE49-F238E27FC236}">
                <a16:creationId xmlns:a16="http://schemas.microsoft.com/office/drawing/2014/main" id="{3678BB63-9382-6D2A-3094-C7205470D4B9}"/>
              </a:ext>
            </a:extLst>
          </p:cNvPr>
          <p:cNvSpPr>
            <a:spLocks noGrp="1"/>
          </p:cNvSpPr>
          <p:nvPr>
            <p:ph type="sldNum" sz="quarter" idx="12"/>
          </p:nvPr>
        </p:nvSpPr>
        <p:spPr/>
        <p:txBody>
          <a:bodyPr/>
          <a:lstStyle/>
          <a:p>
            <a:fld id="{DB3D1DDC-3BD2-964C-ABA5-B9BD7EA84B8A}" type="slidenum">
              <a:rPr lang="en-US" smtClean="0"/>
              <a:t>44</a:t>
            </a:fld>
            <a:endParaRPr lang="en-US"/>
          </a:p>
        </p:txBody>
      </p:sp>
    </p:spTree>
    <p:extLst>
      <p:ext uri="{BB962C8B-B14F-4D97-AF65-F5344CB8AC3E}">
        <p14:creationId xmlns:p14="http://schemas.microsoft.com/office/powerpoint/2010/main" val="2966502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F0F40200-E2C6-E3B6-CD29-C69766EEE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12192000" cy="11382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rved Arrow Images – Browse 322,966 Stock Photos, Vectors, and Video |  Adobe Stock">
            <a:extLst>
              <a:ext uri="{FF2B5EF4-FFF2-40B4-BE49-F238E27FC236}">
                <a16:creationId xmlns:a16="http://schemas.microsoft.com/office/drawing/2014/main" id="{921712DF-14AD-8B5F-A8A3-80BB72477A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 t="26892" r="-2540" b="32669"/>
          <a:stretch/>
        </p:blipFill>
        <p:spPr bwMode="auto">
          <a:xfrm flipV="1">
            <a:off x="5550405" y="2480953"/>
            <a:ext cx="1091189" cy="3781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A35C0E5E-4A25-C9D9-058E-CD94441CF441}"/>
              </a:ext>
            </a:extLst>
          </p:cNvPr>
          <p:cNvPicPr>
            <a:picLocks noChangeAspect="1"/>
          </p:cNvPicPr>
          <p:nvPr/>
        </p:nvPicPr>
        <p:blipFill>
          <a:blip r:embed="rId4"/>
          <a:stretch>
            <a:fillRect/>
          </a:stretch>
        </p:blipFill>
        <p:spPr>
          <a:xfrm>
            <a:off x="2063019" y="2821725"/>
            <a:ext cx="2044700" cy="1384300"/>
          </a:xfrm>
          <a:prstGeom prst="rect">
            <a:avLst/>
          </a:prstGeom>
        </p:spPr>
      </p:pic>
      <p:pic>
        <p:nvPicPr>
          <p:cNvPr id="26" name="Picture 25">
            <a:extLst>
              <a:ext uri="{FF2B5EF4-FFF2-40B4-BE49-F238E27FC236}">
                <a16:creationId xmlns:a16="http://schemas.microsoft.com/office/drawing/2014/main" id="{0507B8F9-CF3D-8B62-9DFD-FCBA6C2E4553}"/>
              </a:ext>
            </a:extLst>
          </p:cNvPr>
          <p:cNvPicPr>
            <a:picLocks noChangeAspect="1"/>
          </p:cNvPicPr>
          <p:nvPr/>
        </p:nvPicPr>
        <p:blipFill>
          <a:blip r:embed="rId4"/>
          <a:stretch>
            <a:fillRect/>
          </a:stretch>
        </p:blipFill>
        <p:spPr>
          <a:xfrm>
            <a:off x="8178068" y="2867296"/>
            <a:ext cx="2044700" cy="1384300"/>
          </a:xfrm>
          <a:prstGeom prst="rect">
            <a:avLst/>
          </a:prstGeom>
        </p:spPr>
      </p:pic>
      <p:pic>
        <p:nvPicPr>
          <p:cNvPr id="30" name="Picture 4" descr="Curved Arrow Images – Browse 322,966 Stock Photos, Vectors, and Video |  Adobe Stock">
            <a:extLst>
              <a:ext uri="{FF2B5EF4-FFF2-40B4-BE49-F238E27FC236}">
                <a16:creationId xmlns:a16="http://schemas.microsoft.com/office/drawing/2014/main" id="{6F6EBCC0-8D48-E612-84F6-528C3EC34B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7" t="26892" r="-2540" b="32669"/>
          <a:stretch/>
        </p:blipFill>
        <p:spPr bwMode="auto">
          <a:xfrm rot="10800000" flipV="1">
            <a:off x="5550404" y="3963720"/>
            <a:ext cx="1091189" cy="3781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81A1649-BC0F-5565-106F-4504CC52EDBF}"/>
                  </a:ext>
                </a:extLst>
              </p:cNvPr>
              <p:cNvSpPr txBox="1"/>
              <p:nvPr/>
            </p:nvSpPr>
            <p:spPr>
              <a:xfrm>
                <a:off x="890798"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0</m:t>
                          </m:r>
                        </m:sub>
                      </m:sSub>
                    </m:oMath>
                  </m:oMathPara>
                </a14:m>
                <a:endParaRPr lang="en-US" b="0" dirty="0">
                  <a:solidFill>
                    <a:srgbClr val="7030A0"/>
                  </a:solidFill>
                </a:endParaRPr>
              </a:p>
            </p:txBody>
          </p:sp>
        </mc:Choice>
        <mc:Fallback xmlns="">
          <p:sp>
            <p:nvSpPr>
              <p:cNvPr id="32" name="TextBox 31">
                <a:extLst>
                  <a:ext uri="{FF2B5EF4-FFF2-40B4-BE49-F238E27FC236}">
                    <a16:creationId xmlns:a16="http://schemas.microsoft.com/office/drawing/2014/main" id="{F81A1649-BC0F-5565-106F-4504CC52EDBF}"/>
                  </a:ext>
                </a:extLst>
              </p:cNvPr>
              <p:cNvSpPr txBox="1">
                <a:spLocks noRot="1" noChangeAspect="1" noMove="1" noResize="1" noEditPoints="1" noAdjustHandles="1" noChangeArrowheads="1" noChangeShapeType="1" noTextEdit="1"/>
              </p:cNvSpPr>
              <p:nvPr/>
            </p:nvSpPr>
            <p:spPr>
              <a:xfrm>
                <a:off x="890798" y="2582089"/>
                <a:ext cx="281423" cy="276999"/>
              </a:xfrm>
              <a:prstGeom prst="rect">
                <a:avLst/>
              </a:prstGeom>
              <a:blipFill>
                <a:blip r:embed="rId7"/>
                <a:stretch>
                  <a:fillRect l="-13043"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9754568-02A3-C332-FCA8-56BF0D16127E}"/>
                  </a:ext>
                </a:extLst>
              </p:cNvPr>
              <p:cNvSpPr txBox="1"/>
              <p:nvPr/>
            </p:nvSpPr>
            <p:spPr>
              <a:xfrm>
                <a:off x="4998517" y="2582089"/>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sub>
                      </m:sSub>
                    </m:oMath>
                  </m:oMathPara>
                </a14:m>
                <a:endParaRPr lang="en-US" b="0" dirty="0">
                  <a:solidFill>
                    <a:srgbClr val="7030A0"/>
                  </a:solidFill>
                </a:endParaRPr>
              </a:p>
            </p:txBody>
          </p:sp>
        </mc:Choice>
        <mc:Fallback xmlns="">
          <p:sp>
            <p:nvSpPr>
              <p:cNvPr id="33" name="TextBox 32">
                <a:extLst>
                  <a:ext uri="{FF2B5EF4-FFF2-40B4-BE49-F238E27FC236}">
                    <a16:creationId xmlns:a16="http://schemas.microsoft.com/office/drawing/2014/main" id="{59754568-02A3-C332-FCA8-56BF0D16127E}"/>
                  </a:ext>
                </a:extLst>
              </p:cNvPr>
              <p:cNvSpPr txBox="1">
                <a:spLocks noRot="1" noChangeAspect="1" noMove="1" noResize="1" noEditPoints="1" noAdjustHandles="1" noChangeArrowheads="1" noChangeShapeType="1" noTextEdit="1"/>
              </p:cNvSpPr>
              <p:nvPr/>
            </p:nvSpPr>
            <p:spPr>
              <a:xfrm>
                <a:off x="4998517" y="2582089"/>
                <a:ext cx="281423" cy="276999"/>
              </a:xfrm>
              <a:prstGeom prst="rect">
                <a:avLst/>
              </a:prstGeom>
              <a:blipFill>
                <a:blip r:embed="rId8"/>
                <a:stretch>
                  <a:fillRect l="-8696" r="-434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019E345-971D-E155-85B0-828C82818712}"/>
                  </a:ext>
                </a:extLst>
              </p:cNvPr>
              <p:cNvSpPr txBox="1"/>
              <p:nvPr/>
            </p:nvSpPr>
            <p:spPr>
              <a:xfrm>
                <a:off x="6912059" y="2590297"/>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𝑡</m:t>
                          </m:r>
                          <m:r>
                            <a:rPr lang="en-US" b="0" i="1" smtClean="0">
                              <a:solidFill>
                                <a:srgbClr val="7030A0"/>
                              </a:solidFill>
                              <a:latin typeface="Cambria Math" panose="02040503050406030204" pitchFamily="18" charset="0"/>
                            </a:rPr>
                            <m:t>+1</m:t>
                          </m:r>
                        </m:sub>
                      </m:sSub>
                    </m:oMath>
                  </m:oMathPara>
                </a14:m>
                <a:endParaRPr lang="en-US" b="0" dirty="0">
                  <a:solidFill>
                    <a:srgbClr val="7030A0"/>
                  </a:solidFill>
                </a:endParaRPr>
              </a:p>
            </p:txBody>
          </p:sp>
        </mc:Choice>
        <mc:Fallback xmlns="">
          <p:sp>
            <p:nvSpPr>
              <p:cNvPr id="34" name="TextBox 33">
                <a:extLst>
                  <a:ext uri="{FF2B5EF4-FFF2-40B4-BE49-F238E27FC236}">
                    <a16:creationId xmlns:a16="http://schemas.microsoft.com/office/drawing/2014/main" id="{6019E345-971D-E155-85B0-828C82818712}"/>
                  </a:ext>
                </a:extLst>
              </p:cNvPr>
              <p:cNvSpPr txBox="1">
                <a:spLocks noRot="1" noChangeAspect="1" noMove="1" noResize="1" noEditPoints="1" noAdjustHandles="1" noChangeArrowheads="1" noChangeShapeType="1" noTextEdit="1"/>
              </p:cNvSpPr>
              <p:nvPr/>
            </p:nvSpPr>
            <p:spPr>
              <a:xfrm>
                <a:off x="6912059" y="2590297"/>
                <a:ext cx="281423" cy="276999"/>
              </a:xfrm>
              <a:prstGeom prst="rect">
                <a:avLst/>
              </a:prstGeom>
              <a:blipFill>
                <a:blip r:embed="rId9"/>
                <a:stretch>
                  <a:fillRect l="-21739" r="-6521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21DCC33-7469-5ADC-8DF4-8AC9B0800EDC}"/>
                  </a:ext>
                </a:extLst>
              </p:cNvPr>
              <p:cNvSpPr txBox="1"/>
              <p:nvPr/>
            </p:nvSpPr>
            <p:spPr>
              <a:xfrm>
                <a:off x="11019779" y="2590296"/>
                <a:ext cx="28142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𝑇</m:t>
                          </m:r>
                        </m:sub>
                      </m:sSub>
                    </m:oMath>
                  </m:oMathPara>
                </a14:m>
                <a:endParaRPr lang="en-US" b="0" dirty="0">
                  <a:solidFill>
                    <a:srgbClr val="7030A0"/>
                  </a:solidFill>
                </a:endParaRPr>
              </a:p>
            </p:txBody>
          </p:sp>
        </mc:Choice>
        <mc:Fallback xmlns="">
          <p:sp>
            <p:nvSpPr>
              <p:cNvPr id="35" name="TextBox 34">
                <a:extLst>
                  <a:ext uri="{FF2B5EF4-FFF2-40B4-BE49-F238E27FC236}">
                    <a16:creationId xmlns:a16="http://schemas.microsoft.com/office/drawing/2014/main" id="{E21DCC33-7469-5ADC-8DF4-8AC9B0800EDC}"/>
                  </a:ext>
                </a:extLst>
              </p:cNvPr>
              <p:cNvSpPr txBox="1">
                <a:spLocks noRot="1" noChangeAspect="1" noMove="1" noResize="1" noEditPoints="1" noAdjustHandles="1" noChangeArrowheads="1" noChangeShapeType="1" noTextEdit="1"/>
              </p:cNvSpPr>
              <p:nvPr/>
            </p:nvSpPr>
            <p:spPr>
              <a:xfrm>
                <a:off x="11019779" y="2590296"/>
                <a:ext cx="281423" cy="276999"/>
              </a:xfrm>
              <a:prstGeom prst="rect">
                <a:avLst/>
              </a:prstGeom>
              <a:blipFill>
                <a:blip r:embed="rId10"/>
                <a:stretch>
                  <a:fillRect l="-13043" r="-8696" b="-13636"/>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83FD9A57-0445-2772-D385-3215792E44F0}"/>
              </a:ext>
            </a:extLst>
          </p:cNvPr>
          <p:cNvSpPr txBox="1"/>
          <p:nvPr/>
        </p:nvSpPr>
        <p:spPr>
          <a:xfrm>
            <a:off x="2381280" y="2528534"/>
            <a:ext cx="7902091" cy="1231106"/>
          </a:xfrm>
          <a:prstGeom prst="rect">
            <a:avLst/>
          </a:prstGeom>
          <a:noFill/>
        </p:spPr>
        <p:txBody>
          <a:bodyPr wrap="square" lIns="0" tIns="0" rIns="0" bIns="0" rtlCol="0">
            <a:spAutoFit/>
          </a:bodyPr>
          <a:lstStyle/>
          <a:p>
            <a:r>
              <a:rPr lang="en-US" sz="8000" dirty="0">
                <a:solidFill>
                  <a:srgbClr val="7030A0"/>
                </a:solidFill>
              </a:rPr>
              <a:t>. . .                     . . .</a:t>
            </a:r>
            <a:r>
              <a:rPr lang="en-US" sz="8000" b="0" dirty="0">
                <a:solidFill>
                  <a:srgbClr val="7030A0"/>
                </a:solidFill>
              </a:rPr>
              <a:t> </a:t>
            </a:r>
          </a:p>
        </p:txBody>
      </p:sp>
      <p:sp>
        <p:nvSpPr>
          <p:cNvPr id="41" name="TextBox 40">
            <a:extLst>
              <a:ext uri="{FF2B5EF4-FFF2-40B4-BE49-F238E27FC236}">
                <a16:creationId xmlns:a16="http://schemas.microsoft.com/office/drawing/2014/main" id="{0D88088A-E42A-A8C3-E4FD-C2FE3576ADDA}"/>
              </a:ext>
            </a:extLst>
          </p:cNvPr>
          <p:cNvSpPr txBox="1"/>
          <p:nvPr/>
        </p:nvSpPr>
        <p:spPr>
          <a:xfrm>
            <a:off x="4608589" y="5813740"/>
            <a:ext cx="1935137"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Conditional</a:t>
            </a:r>
          </a:p>
        </p:txBody>
      </p:sp>
      <p:sp>
        <p:nvSpPr>
          <p:cNvPr id="2" name="TextBox 1">
            <a:extLst>
              <a:ext uri="{FF2B5EF4-FFF2-40B4-BE49-F238E27FC236}">
                <a16:creationId xmlns:a16="http://schemas.microsoft.com/office/drawing/2014/main" id="{F97CA6D4-F0D2-258D-9865-FC7C7E7F9755}"/>
              </a:ext>
            </a:extLst>
          </p:cNvPr>
          <p:cNvSpPr txBox="1"/>
          <p:nvPr/>
        </p:nvSpPr>
        <p:spPr>
          <a:xfrm>
            <a:off x="7364229" y="5813740"/>
            <a:ext cx="257891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Diffusion Model</a:t>
            </a:r>
          </a:p>
        </p:txBody>
      </p:sp>
      <p:sp>
        <p:nvSpPr>
          <p:cNvPr id="4" name="TextBox 3">
            <a:extLst>
              <a:ext uri="{FF2B5EF4-FFF2-40B4-BE49-F238E27FC236}">
                <a16:creationId xmlns:a16="http://schemas.microsoft.com/office/drawing/2014/main" id="{27ADC1AC-3A90-D760-8A52-36ACA2A253F2}"/>
              </a:ext>
            </a:extLst>
          </p:cNvPr>
          <p:cNvSpPr txBox="1"/>
          <p:nvPr/>
        </p:nvSpPr>
        <p:spPr>
          <a:xfrm>
            <a:off x="6357254" y="5810038"/>
            <a:ext cx="1196150"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Latent</a:t>
            </a:r>
          </a:p>
        </p:txBody>
      </p:sp>
      <p:sp>
        <p:nvSpPr>
          <p:cNvPr id="5" name="TextBox 4">
            <a:extLst>
              <a:ext uri="{FF2B5EF4-FFF2-40B4-BE49-F238E27FC236}">
                <a16:creationId xmlns:a16="http://schemas.microsoft.com/office/drawing/2014/main" id="{EC53D679-D6D5-3608-2F2B-007E1DF692C0}"/>
              </a:ext>
            </a:extLst>
          </p:cNvPr>
          <p:cNvSpPr txBox="1"/>
          <p:nvPr/>
        </p:nvSpPr>
        <p:spPr>
          <a:xfrm>
            <a:off x="4608589" y="5810037"/>
            <a:ext cx="5273077" cy="461665"/>
          </a:xfrm>
          <a:prstGeom prst="rect">
            <a:avLst/>
          </a:prstGeom>
          <a:noFill/>
        </p:spPr>
        <p:txBody>
          <a:bodyPr wrap="square" rtlCol="0">
            <a:spAutoFit/>
          </a:bodyPr>
          <a:lstStyle/>
          <a:p>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Conditional Latent Diffusion Model</a:t>
            </a:r>
          </a:p>
        </p:txBody>
      </p:sp>
      <p:sp>
        <p:nvSpPr>
          <p:cNvPr id="3" name="Slide Number Placeholder 2">
            <a:extLst>
              <a:ext uri="{FF2B5EF4-FFF2-40B4-BE49-F238E27FC236}">
                <a16:creationId xmlns:a16="http://schemas.microsoft.com/office/drawing/2014/main" id="{BC2F3523-9D17-473F-A354-2803CAC7BD8C}"/>
              </a:ext>
            </a:extLst>
          </p:cNvPr>
          <p:cNvSpPr>
            <a:spLocks noGrp="1"/>
          </p:cNvSpPr>
          <p:nvPr>
            <p:ph type="sldNum" sz="quarter" idx="12"/>
          </p:nvPr>
        </p:nvSpPr>
        <p:spPr>
          <a:xfrm>
            <a:off x="8610600" y="6356350"/>
            <a:ext cx="2743200" cy="365125"/>
          </a:xfrm>
        </p:spPr>
        <p:txBody>
          <a:bodyPr/>
          <a:lstStyle/>
          <a:p>
            <a:fld id="{DB3D1DDC-3BD2-964C-ABA5-B9BD7EA84B8A}" type="slidenum">
              <a:rPr lang="en-US" smtClean="0"/>
              <a:t>45</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774B6F-24BF-3C97-7790-DE4444ACCD17}"/>
                  </a:ext>
                </a:extLst>
              </p:cNvPr>
              <p:cNvSpPr txBox="1"/>
              <p:nvPr/>
            </p:nvSpPr>
            <p:spPr>
              <a:xfrm>
                <a:off x="5648271" y="2133753"/>
                <a:ext cx="895456" cy="276999"/>
              </a:xfrm>
              <a:prstGeom prst="rect">
                <a:avLst/>
              </a:prstGeom>
              <a:noFill/>
            </p:spPr>
            <p:txBody>
              <a:bodyPr wrap="square" lIns="0" tIns="0" rIns="0" bIns="0" rtlCol="0">
                <a:spAutoFit/>
              </a:bodyPr>
              <a:lstStyle/>
              <a:p>
                <a14:m>
                  <m:oMath xmlns:m="http://schemas.openxmlformats.org/officeDocument/2006/math">
                    <m:sSub>
                      <m:sSubPr>
                        <m:ctrlPr>
                          <a:rPr lang="en-US" b="1" i="1" smtClean="0">
                            <a:solidFill>
                              <a:srgbClr val="006B64"/>
                            </a:solidFill>
                            <a:latin typeface="Cambria Math" panose="02040503050406030204" pitchFamily="18" charset="0"/>
                          </a:rPr>
                        </m:ctrlPr>
                      </m:sSubPr>
                      <m:e>
                        <m:r>
                          <a:rPr lang="en-US" b="1" i="1" smtClean="0">
                            <a:solidFill>
                              <a:srgbClr val="006B64"/>
                            </a:solidFill>
                            <a:latin typeface="Cambria Math" panose="02040503050406030204" pitchFamily="18" charset="0"/>
                          </a:rPr>
                          <m:t>𝜷</m:t>
                        </m:r>
                      </m:e>
                      <m:sub>
                        <m:r>
                          <a:rPr lang="en-US" b="1" i="1" smtClean="0">
                            <a:solidFill>
                              <a:srgbClr val="006B64"/>
                            </a:solidFill>
                            <a:latin typeface="Cambria Math" panose="02040503050406030204" pitchFamily="18" charset="0"/>
                          </a:rPr>
                          <m:t>𝒕</m:t>
                        </m:r>
                      </m:sub>
                    </m:sSub>
                  </m:oMath>
                </a14:m>
                <a:r>
                  <a:rPr lang="en-US"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 noise</a:t>
                </a:r>
              </a:p>
            </p:txBody>
          </p:sp>
        </mc:Choice>
        <mc:Fallback xmlns="">
          <p:sp>
            <p:nvSpPr>
              <p:cNvPr id="6" name="TextBox 5">
                <a:extLst>
                  <a:ext uri="{FF2B5EF4-FFF2-40B4-BE49-F238E27FC236}">
                    <a16:creationId xmlns:a16="http://schemas.microsoft.com/office/drawing/2014/main" id="{89774B6F-24BF-3C97-7790-DE4444ACCD17}"/>
                  </a:ext>
                </a:extLst>
              </p:cNvPr>
              <p:cNvSpPr txBox="1">
                <a:spLocks noRot="1" noChangeAspect="1" noMove="1" noResize="1" noEditPoints="1" noAdjustHandles="1" noChangeArrowheads="1" noChangeShapeType="1" noTextEdit="1"/>
              </p:cNvSpPr>
              <p:nvPr/>
            </p:nvSpPr>
            <p:spPr>
              <a:xfrm>
                <a:off x="5648271" y="2133753"/>
                <a:ext cx="895456" cy="276999"/>
              </a:xfrm>
              <a:prstGeom prst="rect">
                <a:avLst/>
              </a:prstGeom>
              <a:blipFill>
                <a:blip r:embed="rId11"/>
                <a:stretch>
                  <a:fillRect l="-12500" t="-27273" r="-13889" b="-5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0E1FE9F-9E31-075C-209D-56C51FE63627}"/>
                  </a:ext>
                </a:extLst>
              </p:cNvPr>
              <p:cNvSpPr txBox="1"/>
              <p:nvPr/>
            </p:nvSpPr>
            <p:spPr>
              <a:xfrm>
                <a:off x="5327244" y="4438396"/>
                <a:ext cx="1735769" cy="276999"/>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Our models </a:t>
                </a:r>
                <a14:m>
                  <m:oMath xmlns:m="http://schemas.openxmlformats.org/officeDocument/2006/math">
                    <m:sSub>
                      <m:sSubPr>
                        <m:ctrlPr>
                          <a:rPr lang="en-US" b="1" i="1" smtClean="0">
                            <a:solidFill>
                              <a:srgbClr val="004D80"/>
                            </a:solidFill>
                            <a:latin typeface="Cambria Math" panose="02040503050406030204" pitchFamily="18" charset="0"/>
                          </a:rPr>
                        </m:ctrlPr>
                      </m:sSubPr>
                      <m:e>
                        <m:r>
                          <a:rPr lang="en-US" b="1" i="1" smtClean="0">
                            <a:solidFill>
                              <a:srgbClr val="004D80"/>
                            </a:solidFill>
                            <a:latin typeface="Cambria Math" panose="02040503050406030204" pitchFamily="18" charset="0"/>
                          </a:rPr>
                          <m:t>𝑴</m:t>
                        </m:r>
                      </m:e>
                      <m:sub>
                        <m:r>
                          <a:rPr lang="en-US" b="1" i="1" smtClean="0">
                            <a:solidFill>
                              <a:srgbClr val="004D80"/>
                            </a:solidFill>
                            <a:latin typeface="Cambria Math" panose="02040503050406030204" pitchFamily="18" charset="0"/>
                          </a:rPr>
                          <m:t>𝒕</m:t>
                        </m:r>
                      </m:sub>
                    </m:sSub>
                  </m:oMath>
                </a14:m>
                <a:endPar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7" name="TextBox 6">
                <a:extLst>
                  <a:ext uri="{FF2B5EF4-FFF2-40B4-BE49-F238E27FC236}">
                    <a16:creationId xmlns:a16="http://schemas.microsoft.com/office/drawing/2014/main" id="{B0E1FE9F-9E31-075C-209D-56C51FE63627}"/>
                  </a:ext>
                </a:extLst>
              </p:cNvPr>
              <p:cNvSpPr txBox="1">
                <a:spLocks noRot="1" noChangeAspect="1" noMove="1" noResize="1" noEditPoints="1" noAdjustHandles="1" noChangeArrowheads="1" noChangeShapeType="1" noTextEdit="1"/>
              </p:cNvSpPr>
              <p:nvPr/>
            </p:nvSpPr>
            <p:spPr>
              <a:xfrm>
                <a:off x="5327244" y="4438396"/>
                <a:ext cx="1735769" cy="276999"/>
              </a:xfrm>
              <a:prstGeom prst="rect">
                <a:avLst/>
              </a:prstGeom>
              <a:blipFill>
                <a:blip r:embed="rId12"/>
                <a:stretch>
                  <a:fillRect l="-7971" t="-26087" b="-4782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8D827B6-6EE9-396A-B927-39F2F1E53800}"/>
              </a:ext>
            </a:extLst>
          </p:cNvPr>
          <p:cNvSpPr txBox="1"/>
          <p:nvPr/>
        </p:nvSpPr>
        <p:spPr>
          <a:xfrm>
            <a:off x="6095998" y="5094398"/>
            <a:ext cx="2656116" cy="553998"/>
          </a:xfrm>
          <a:prstGeom prst="rect">
            <a:avLst/>
          </a:prstGeom>
          <a:noFill/>
        </p:spPr>
        <p:txBody>
          <a:bodyPr wrap="square" lIns="0" tIns="0" rIns="0" bIns="0" rtlCol="0">
            <a:spAutoFit/>
          </a:bodyPr>
          <a:lstStyle/>
          <a:p>
            <a:r>
              <a:rPr lang="en-US"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rPr>
              <a:t>Add something to try to go toward the prompt</a:t>
            </a:r>
          </a:p>
        </p:txBody>
      </p:sp>
      <p:cxnSp>
        <p:nvCxnSpPr>
          <p:cNvPr id="9" name="Straight Arrow Connector 8">
            <a:extLst>
              <a:ext uri="{FF2B5EF4-FFF2-40B4-BE49-F238E27FC236}">
                <a16:creationId xmlns:a16="http://schemas.microsoft.com/office/drawing/2014/main" id="{4907352A-F81F-046A-F1C3-9754EA3E9BB1}"/>
              </a:ext>
            </a:extLst>
          </p:cNvPr>
          <p:cNvCxnSpPr>
            <a:cxnSpLocks/>
          </p:cNvCxnSpPr>
          <p:nvPr/>
        </p:nvCxnSpPr>
        <p:spPr>
          <a:xfrm flipH="1" flipV="1">
            <a:off x="6851441" y="4790828"/>
            <a:ext cx="60618" cy="310242"/>
          </a:xfrm>
          <a:prstGeom prst="straightConnector1">
            <a:avLst/>
          </a:prstGeom>
          <a:ln w="57150">
            <a:solidFill>
              <a:srgbClr val="004D8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2269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53D679-D6D5-3608-2F2B-007E1DF692C0}"/>
              </a:ext>
            </a:extLst>
          </p:cNvPr>
          <p:cNvSpPr txBox="1"/>
          <p:nvPr/>
        </p:nvSpPr>
        <p:spPr>
          <a:xfrm>
            <a:off x="1649895" y="1107950"/>
            <a:ext cx="8652266" cy="707886"/>
          </a:xfrm>
          <a:prstGeom prst="rect">
            <a:avLst/>
          </a:prstGeom>
          <a:noFill/>
        </p:spPr>
        <p:txBody>
          <a:bodyPr wrap="square" rtlCol="0">
            <a:spAutoFit/>
          </a:bodyPr>
          <a:lstStyle/>
          <a:p>
            <a:r>
              <a:rPr lang="en-US" sz="40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Conditional Latent Diffusion Model</a:t>
            </a:r>
          </a:p>
        </p:txBody>
      </p:sp>
      <p:pic>
        <p:nvPicPr>
          <p:cNvPr id="2" name="Google Shape;403;p46" descr="Line Line">
            <a:extLst>
              <a:ext uri="{FF2B5EF4-FFF2-40B4-BE49-F238E27FC236}">
                <a16:creationId xmlns:a16="http://schemas.microsoft.com/office/drawing/2014/main" id="{2588DEE4-58F1-EBF2-9C63-0648115D2209}"/>
              </a:ext>
            </a:extLst>
          </p:cNvPr>
          <p:cNvPicPr preferRelativeResize="0"/>
          <p:nvPr/>
        </p:nvPicPr>
        <p:blipFill rotWithShape="1">
          <a:blip r:embed="rId3">
            <a:alphaModFix/>
          </a:blip>
          <a:srcRect/>
          <a:stretch/>
        </p:blipFill>
        <p:spPr>
          <a:xfrm>
            <a:off x="4052342" y="3793375"/>
            <a:ext cx="631883" cy="227438"/>
          </a:xfrm>
          <a:prstGeom prst="rect">
            <a:avLst/>
          </a:prstGeom>
          <a:noFill/>
          <a:ln>
            <a:noFill/>
          </a:ln>
        </p:spPr>
      </p:pic>
      <p:pic>
        <p:nvPicPr>
          <p:cNvPr id="3" name="Google Shape;404;p46" descr="Line Line">
            <a:extLst>
              <a:ext uri="{FF2B5EF4-FFF2-40B4-BE49-F238E27FC236}">
                <a16:creationId xmlns:a16="http://schemas.microsoft.com/office/drawing/2014/main" id="{1A3F6F7C-1B20-0112-0531-B6392B1D0EF6}"/>
              </a:ext>
            </a:extLst>
          </p:cNvPr>
          <p:cNvPicPr preferRelativeResize="0"/>
          <p:nvPr/>
        </p:nvPicPr>
        <p:blipFill rotWithShape="1">
          <a:blip r:embed="rId3">
            <a:alphaModFix/>
          </a:blip>
          <a:srcRect/>
          <a:stretch/>
        </p:blipFill>
        <p:spPr>
          <a:xfrm>
            <a:off x="7267831" y="3793375"/>
            <a:ext cx="631884" cy="227438"/>
          </a:xfrm>
          <a:prstGeom prst="rect">
            <a:avLst/>
          </a:prstGeom>
          <a:noFill/>
          <a:ln>
            <a:noFill/>
          </a:ln>
        </p:spPr>
      </p:pic>
      <p:sp>
        <p:nvSpPr>
          <p:cNvPr id="4" name="Google Shape;405;p46">
            <a:extLst>
              <a:ext uri="{FF2B5EF4-FFF2-40B4-BE49-F238E27FC236}">
                <a16:creationId xmlns:a16="http://schemas.microsoft.com/office/drawing/2014/main" id="{711B6938-4915-D76C-722C-BE5780927AB8}"/>
              </a:ext>
            </a:extLst>
          </p:cNvPr>
          <p:cNvSpPr/>
          <p:nvPr/>
        </p:nvSpPr>
        <p:spPr>
          <a:xfrm>
            <a:off x="4962249" y="3444191"/>
            <a:ext cx="2027558" cy="925733"/>
          </a:xfrm>
          <a:prstGeom prst="roundRect">
            <a:avLst>
              <a:gd name="adj" fmla="val 9388"/>
            </a:avLst>
          </a:prstGeom>
          <a:solidFill>
            <a:schemeClr val="accent1">
              <a:lumMod val="40000"/>
              <a:lumOff val="60000"/>
            </a:schemeClr>
          </a:solidFill>
          <a:ln w="76200" cap="flat" cmpd="sng">
            <a:solidFill>
              <a:schemeClr val="accent1">
                <a:lumMod val="50000"/>
              </a:schemeClr>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000000"/>
              </a:buClr>
              <a:buSzPts val="4000"/>
            </a:pPr>
            <a:r>
              <a:rPr lang="en-US" sz="3200" b="1" dirty="0">
                <a:latin typeface="Helvetica Neue"/>
                <a:sym typeface="Helvetica Neue"/>
              </a:rPr>
              <a:t>Model</a:t>
            </a:r>
            <a:endParaRPr sz="3200" b="1" dirty="0">
              <a:solidFill>
                <a:srgbClr val="000000"/>
              </a:solidFill>
              <a:latin typeface="Arial"/>
              <a:ea typeface="Arial"/>
              <a:cs typeface="Arial"/>
              <a:sym typeface="Arial"/>
            </a:endParaRPr>
          </a:p>
        </p:txBody>
      </p:sp>
      <p:sp>
        <p:nvSpPr>
          <p:cNvPr id="6" name="Google Shape;408;p46">
            <a:extLst>
              <a:ext uri="{FF2B5EF4-FFF2-40B4-BE49-F238E27FC236}">
                <a16:creationId xmlns:a16="http://schemas.microsoft.com/office/drawing/2014/main" id="{AF8D1BA0-86D6-57E7-B150-CCBD59AEDD57}"/>
              </a:ext>
            </a:extLst>
          </p:cNvPr>
          <p:cNvSpPr txBox="1"/>
          <p:nvPr/>
        </p:nvSpPr>
        <p:spPr>
          <a:xfrm>
            <a:off x="1100224" y="3498101"/>
            <a:ext cx="2998299" cy="826208"/>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sz="3200" b="1" dirty="0">
                <a:solidFill>
                  <a:srgbClr val="004D80"/>
                </a:solidFill>
                <a:latin typeface="Helvetica Neue"/>
                <a:ea typeface="Helvetica Neue"/>
                <a:cs typeface="Helvetica Neue"/>
                <a:sym typeface="Helvetica Neue"/>
              </a:rPr>
              <a:t>Text input</a:t>
            </a:r>
            <a:endParaRPr sz="3200" dirty="0">
              <a:solidFill>
                <a:srgbClr val="004D80"/>
              </a:solidFill>
              <a:latin typeface="Arial"/>
              <a:ea typeface="Arial"/>
              <a:cs typeface="Arial"/>
              <a:sym typeface="Arial"/>
            </a:endParaRPr>
          </a:p>
        </p:txBody>
      </p:sp>
      <p:pic>
        <p:nvPicPr>
          <p:cNvPr id="7" name="Picture 6" descr="A landscape of a valley with mountains and clouds&#10;&#10;Description automatically generated">
            <a:extLst>
              <a:ext uri="{FF2B5EF4-FFF2-40B4-BE49-F238E27FC236}">
                <a16:creationId xmlns:a16="http://schemas.microsoft.com/office/drawing/2014/main" id="{CF0D5C35-4B54-B63B-80EA-ED49B207AF48}"/>
              </a:ext>
            </a:extLst>
          </p:cNvPr>
          <p:cNvPicPr>
            <a:picLocks noChangeAspect="1"/>
          </p:cNvPicPr>
          <p:nvPr/>
        </p:nvPicPr>
        <p:blipFill>
          <a:blip r:embed="rId4"/>
          <a:stretch>
            <a:fillRect/>
          </a:stretch>
        </p:blipFill>
        <p:spPr>
          <a:xfrm>
            <a:off x="8314945" y="3259758"/>
            <a:ext cx="3044217" cy="1522109"/>
          </a:xfrm>
          <a:prstGeom prst="rect">
            <a:avLst/>
          </a:prstGeom>
        </p:spPr>
      </p:pic>
      <p:sp>
        <p:nvSpPr>
          <p:cNvPr id="8" name="Slide Number Placeholder 7">
            <a:extLst>
              <a:ext uri="{FF2B5EF4-FFF2-40B4-BE49-F238E27FC236}">
                <a16:creationId xmlns:a16="http://schemas.microsoft.com/office/drawing/2014/main" id="{9E4AA7B5-E808-CDFC-E488-3B53CB55CA24}"/>
              </a:ext>
            </a:extLst>
          </p:cNvPr>
          <p:cNvSpPr>
            <a:spLocks noGrp="1"/>
          </p:cNvSpPr>
          <p:nvPr>
            <p:ph type="sldNum" sz="quarter" idx="12"/>
          </p:nvPr>
        </p:nvSpPr>
        <p:spPr/>
        <p:txBody>
          <a:bodyPr/>
          <a:lstStyle/>
          <a:p>
            <a:fld id="{DB3D1DDC-3BD2-964C-ABA5-B9BD7EA84B8A}" type="slidenum">
              <a:rPr lang="en-US" smtClean="0"/>
              <a:t>46</a:t>
            </a:fld>
            <a:endParaRPr lang="en-US"/>
          </a:p>
        </p:txBody>
      </p:sp>
    </p:spTree>
    <p:extLst>
      <p:ext uri="{BB962C8B-B14F-4D97-AF65-F5344CB8AC3E}">
        <p14:creationId xmlns:p14="http://schemas.microsoft.com/office/powerpoint/2010/main" val="40076222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081CB5-2AEE-C712-5DC9-9CA5428AA326}"/>
              </a:ext>
            </a:extLst>
          </p:cNvPr>
          <p:cNvSpPr>
            <a:spLocks noGrp="1"/>
          </p:cNvSpPr>
          <p:nvPr>
            <p:ph type="sldNum" sz="quarter" idx="12"/>
          </p:nvPr>
        </p:nvSpPr>
        <p:spPr/>
        <p:txBody>
          <a:bodyPr/>
          <a:lstStyle/>
          <a:p>
            <a:fld id="{DB3D1DDC-3BD2-964C-ABA5-B9BD7EA84B8A}" type="slidenum">
              <a:rPr lang="en-US" smtClean="0"/>
              <a:t>47</a:t>
            </a:fld>
            <a:endParaRPr lang="en-US"/>
          </a:p>
        </p:txBody>
      </p:sp>
      <p:sp>
        <p:nvSpPr>
          <p:cNvPr id="3" name="TextBox 2">
            <a:extLst>
              <a:ext uri="{FF2B5EF4-FFF2-40B4-BE49-F238E27FC236}">
                <a16:creationId xmlns:a16="http://schemas.microsoft.com/office/drawing/2014/main" id="{E954821B-B6F1-9DB3-A8E3-E2E021F88CF0}"/>
              </a:ext>
            </a:extLst>
          </p:cNvPr>
          <p:cNvSpPr txBox="1"/>
          <p:nvPr/>
        </p:nvSpPr>
        <p:spPr>
          <a:xfrm>
            <a:off x="90036" y="85973"/>
            <a:ext cx="2791476" cy="584775"/>
          </a:xfrm>
          <a:prstGeom prst="rect">
            <a:avLst/>
          </a:prstGeom>
          <a:noFill/>
        </p:spPr>
        <p:txBody>
          <a:bodyPr wrap="square" rtlCol="0">
            <a:spAutoFit/>
          </a:bodyPr>
          <a:lstStyle/>
          <a:p>
            <a:r>
              <a:rPr lang="en-US" sz="32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Limitations</a:t>
            </a:r>
          </a:p>
        </p:txBody>
      </p:sp>
      <p:pic>
        <p:nvPicPr>
          <p:cNvPr id="6" name="Picture 5">
            <a:extLst>
              <a:ext uri="{FF2B5EF4-FFF2-40B4-BE49-F238E27FC236}">
                <a16:creationId xmlns:a16="http://schemas.microsoft.com/office/drawing/2014/main" id="{1379541B-92B0-B8BE-C577-8F3F1B207306}"/>
              </a:ext>
            </a:extLst>
          </p:cNvPr>
          <p:cNvPicPr>
            <a:picLocks noChangeAspect="1"/>
          </p:cNvPicPr>
          <p:nvPr/>
        </p:nvPicPr>
        <p:blipFill>
          <a:blip r:embed="rId2"/>
          <a:stretch>
            <a:fillRect/>
          </a:stretch>
        </p:blipFill>
        <p:spPr>
          <a:xfrm>
            <a:off x="5498567" y="502672"/>
            <a:ext cx="6058220" cy="3982830"/>
          </a:xfrm>
          <a:prstGeom prst="rect">
            <a:avLst/>
          </a:prstGeom>
        </p:spPr>
      </p:pic>
      <p:sp>
        <p:nvSpPr>
          <p:cNvPr id="7" name="Google Shape;408;p46">
            <a:extLst>
              <a:ext uri="{FF2B5EF4-FFF2-40B4-BE49-F238E27FC236}">
                <a16:creationId xmlns:a16="http://schemas.microsoft.com/office/drawing/2014/main" id="{CFE91186-6630-CA2D-C7E1-3EAFD3ACB3A8}"/>
              </a:ext>
            </a:extLst>
          </p:cNvPr>
          <p:cNvSpPr txBox="1"/>
          <p:nvPr/>
        </p:nvSpPr>
        <p:spPr>
          <a:xfrm>
            <a:off x="1864475" y="1827793"/>
            <a:ext cx="2998299" cy="524587"/>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b="1" dirty="0">
                <a:solidFill>
                  <a:srgbClr val="004D80"/>
                </a:solidFill>
                <a:latin typeface="Helvetica Neue"/>
                <a:ea typeface="Helvetica Neue"/>
                <a:cs typeface="Helvetica Neue"/>
                <a:sym typeface="Helvetica Neue"/>
              </a:rPr>
              <a:t>Details are an issue.</a:t>
            </a:r>
            <a:endParaRPr dirty="0">
              <a:solidFill>
                <a:srgbClr val="004D80"/>
              </a:solidFill>
              <a:latin typeface="Arial"/>
              <a:ea typeface="Arial"/>
              <a:cs typeface="Arial"/>
              <a:sym typeface="Arial"/>
            </a:endParaRPr>
          </a:p>
        </p:txBody>
      </p:sp>
      <p:sp>
        <p:nvSpPr>
          <p:cNvPr id="8" name="Google Shape;408;p46">
            <a:extLst>
              <a:ext uri="{FF2B5EF4-FFF2-40B4-BE49-F238E27FC236}">
                <a16:creationId xmlns:a16="http://schemas.microsoft.com/office/drawing/2014/main" id="{D47D7BAA-BF99-4ECA-7EAB-E4C943821032}"/>
              </a:ext>
            </a:extLst>
          </p:cNvPr>
          <p:cNvSpPr txBox="1"/>
          <p:nvPr/>
        </p:nvSpPr>
        <p:spPr>
          <a:xfrm>
            <a:off x="1382362" y="4433810"/>
            <a:ext cx="2998299" cy="912386"/>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b="1" dirty="0">
                <a:solidFill>
                  <a:srgbClr val="004D80"/>
                </a:solidFill>
                <a:latin typeface="Helvetica Neue"/>
                <a:ea typeface="Helvetica Neue"/>
                <a:cs typeface="Helvetica Neue"/>
                <a:sym typeface="Helvetica Neue"/>
              </a:rPr>
              <a:t>Datasets are biased.</a:t>
            </a:r>
          </a:p>
          <a:p>
            <a:pPr algn="ctr">
              <a:lnSpc>
                <a:spcPct val="140000"/>
              </a:lnSpc>
              <a:buClr>
                <a:srgbClr val="006B64"/>
              </a:buClr>
              <a:buSzPts val="4900"/>
            </a:pPr>
            <a:r>
              <a:rPr lang="en-US" b="1" dirty="0">
                <a:solidFill>
                  <a:srgbClr val="004D80"/>
                </a:solidFill>
                <a:latin typeface="Helvetica Neue"/>
                <a:ea typeface="Helvetica Neue"/>
                <a:cs typeface="Helvetica Neue"/>
                <a:sym typeface="Helvetica Neue"/>
              </a:rPr>
              <a:t>(more on this later)</a:t>
            </a:r>
            <a:endParaRPr dirty="0">
              <a:solidFill>
                <a:srgbClr val="004D80"/>
              </a:solidFill>
              <a:latin typeface="Arial"/>
              <a:ea typeface="Arial"/>
              <a:cs typeface="Arial"/>
              <a:sym typeface="Arial"/>
            </a:endParaRPr>
          </a:p>
        </p:txBody>
      </p:sp>
    </p:spTree>
    <p:extLst>
      <p:ext uri="{BB962C8B-B14F-4D97-AF65-F5344CB8AC3E}">
        <p14:creationId xmlns:p14="http://schemas.microsoft.com/office/powerpoint/2010/main" val="248685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081CB5-2AEE-C712-5DC9-9CA5428AA326}"/>
              </a:ext>
            </a:extLst>
          </p:cNvPr>
          <p:cNvSpPr>
            <a:spLocks noGrp="1"/>
          </p:cNvSpPr>
          <p:nvPr>
            <p:ph type="sldNum" sz="quarter" idx="12"/>
          </p:nvPr>
        </p:nvSpPr>
        <p:spPr/>
        <p:txBody>
          <a:bodyPr/>
          <a:lstStyle/>
          <a:p>
            <a:fld id="{DB3D1DDC-3BD2-964C-ABA5-B9BD7EA84B8A}" type="slidenum">
              <a:rPr lang="en-US" smtClean="0"/>
              <a:t>48</a:t>
            </a:fld>
            <a:endParaRPr lang="en-US" dirty="0"/>
          </a:p>
        </p:txBody>
      </p:sp>
      <p:sp>
        <p:nvSpPr>
          <p:cNvPr id="3" name="TextBox 2">
            <a:extLst>
              <a:ext uri="{FF2B5EF4-FFF2-40B4-BE49-F238E27FC236}">
                <a16:creationId xmlns:a16="http://schemas.microsoft.com/office/drawing/2014/main" id="{E954821B-B6F1-9DB3-A8E3-E2E021F88CF0}"/>
              </a:ext>
            </a:extLst>
          </p:cNvPr>
          <p:cNvSpPr txBox="1"/>
          <p:nvPr/>
        </p:nvSpPr>
        <p:spPr>
          <a:xfrm>
            <a:off x="90036" y="85973"/>
            <a:ext cx="2791476" cy="584775"/>
          </a:xfrm>
          <a:prstGeom prst="rect">
            <a:avLst/>
          </a:prstGeom>
          <a:noFill/>
        </p:spPr>
        <p:txBody>
          <a:bodyPr wrap="square" rtlCol="0">
            <a:spAutoFit/>
          </a:bodyPr>
          <a:lstStyle/>
          <a:p>
            <a:r>
              <a:rPr lang="en-US" sz="32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Use cases</a:t>
            </a:r>
          </a:p>
        </p:txBody>
      </p:sp>
      <p:sp>
        <p:nvSpPr>
          <p:cNvPr id="4" name="Google Shape;408;p46">
            <a:extLst>
              <a:ext uri="{FF2B5EF4-FFF2-40B4-BE49-F238E27FC236}">
                <a16:creationId xmlns:a16="http://schemas.microsoft.com/office/drawing/2014/main" id="{87419C2A-20EC-5690-C641-35CB7B57AD70}"/>
              </a:ext>
            </a:extLst>
          </p:cNvPr>
          <p:cNvSpPr txBox="1"/>
          <p:nvPr/>
        </p:nvSpPr>
        <p:spPr>
          <a:xfrm>
            <a:off x="754645" y="626296"/>
            <a:ext cx="4728426" cy="524587"/>
          </a:xfrm>
          <a:prstGeom prst="rect">
            <a:avLst/>
          </a:prstGeom>
          <a:noFill/>
          <a:ln>
            <a:noFill/>
          </a:ln>
        </p:spPr>
        <p:txBody>
          <a:bodyPr spcFirstLastPara="1" wrap="square" lIns="67733" tIns="67733" rIns="67733" bIns="67733" anchor="ctr" anchorCtr="0">
            <a:spAutoFit/>
          </a:bodyPr>
          <a:lstStyle/>
          <a:p>
            <a:pPr>
              <a:lnSpc>
                <a:spcPct val="140000"/>
              </a:lnSpc>
              <a:buClr>
                <a:srgbClr val="006B64"/>
              </a:buClr>
              <a:buSzPts val="4900"/>
            </a:pPr>
            <a:r>
              <a:rPr lang="en-US" b="1" dirty="0">
                <a:solidFill>
                  <a:srgbClr val="004D80"/>
                </a:solidFill>
                <a:latin typeface="Helvetica Neue"/>
                <a:ea typeface="Helvetica Neue"/>
                <a:cs typeface="Helvetica Neue"/>
                <a:sym typeface="Helvetica Neue"/>
              </a:rPr>
              <a:t>Text to image or text to video</a:t>
            </a:r>
            <a:endParaRPr dirty="0">
              <a:solidFill>
                <a:srgbClr val="004D80"/>
              </a:solidFill>
              <a:latin typeface="Arial"/>
              <a:ea typeface="Arial"/>
              <a:cs typeface="Arial"/>
              <a:sym typeface="Arial"/>
            </a:endParaRPr>
          </a:p>
        </p:txBody>
      </p:sp>
      <p:sp>
        <p:nvSpPr>
          <p:cNvPr id="5" name="Google Shape;408;p46">
            <a:extLst>
              <a:ext uri="{FF2B5EF4-FFF2-40B4-BE49-F238E27FC236}">
                <a16:creationId xmlns:a16="http://schemas.microsoft.com/office/drawing/2014/main" id="{C15DC0CD-F607-9E56-8A1E-7C6E939EEA70}"/>
              </a:ext>
            </a:extLst>
          </p:cNvPr>
          <p:cNvSpPr txBox="1"/>
          <p:nvPr/>
        </p:nvSpPr>
        <p:spPr>
          <a:xfrm>
            <a:off x="895004" y="5842136"/>
            <a:ext cx="4728426" cy="524587"/>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b="1" dirty="0">
                <a:solidFill>
                  <a:srgbClr val="004D80"/>
                </a:solidFill>
                <a:latin typeface="Helvetica Neue"/>
                <a:ea typeface="Helvetica Neue"/>
                <a:cs typeface="Helvetica Neue"/>
                <a:sym typeface="Helvetica Neue"/>
              </a:rPr>
              <a:t>Bizarre scenarios for entertainment</a:t>
            </a:r>
            <a:endParaRPr dirty="0">
              <a:solidFill>
                <a:srgbClr val="004D80"/>
              </a:solidFill>
              <a:latin typeface="Arial"/>
              <a:ea typeface="Arial"/>
              <a:cs typeface="Arial"/>
              <a:sym typeface="Arial"/>
            </a:endParaRPr>
          </a:p>
        </p:txBody>
      </p:sp>
      <p:pic>
        <p:nvPicPr>
          <p:cNvPr id="8" name="Picture 7">
            <a:extLst>
              <a:ext uri="{FF2B5EF4-FFF2-40B4-BE49-F238E27FC236}">
                <a16:creationId xmlns:a16="http://schemas.microsoft.com/office/drawing/2014/main" id="{5051A0B8-BA54-C545-7A99-5E33CA7EBFD1}"/>
              </a:ext>
            </a:extLst>
          </p:cNvPr>
          <p:cNvPicPr>
            <a:picLocks noChangeAspect="1"/>
          </p:cNvPicPr>
          <p:nvPr/>
        </p:nvPicPr>
        <p:blipFill>
          <a:blip r:embed="rId2"/>
          <a:stretch>
            <a:fillRect/>
          </a:stretch>
        </p:blipFill>
        <p:spPr>
          <a:xfrm>
            <a:off x="1368506" y="1540937"/>
            <a:ext cx="3500707" cy="3493621"/>
          </a:xfrm>
          <a:prstGeom prst="rect">
            <a:avLst/>
          </a:prstGeom>
        </p:spPr>
      </p:pic>
      <p:sp>
        <p:nvSpPr>
          <p:cNvPr id="9" name="Google Shape;408;p46">
            <a:extLst>
              <a:ext uri="{FF2B5EF4-FFF2-40B4-BE49-F238E27FC236}">
                <a16:creationId xmlns:a16="http://schemas.microsoft.com/office/drawing/2014/main" id="{C7C2C1F1-F180-2A90-E428-16FD310B272F}"/>
              </a:ext>
            </a:extLst>
          </p:cNvPr>
          <p:cNvSpPr txBox="1"/>
          <p:nvPr/>
        </p:nvSpPr>
        <p:spPr>
          <a:xfrm>
            <a:off x="1621660" y="4924955"/>
            <a:ext cx="2994397" cy="481499"/>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sz="1600" b="1" dirty="0">
                <a:solidFill>
                  <a:srgbClr val="004D80"/>
                </a:solidFill>
                <a:latin typeface="Helvetica Neue"/>
                <a:ea typeface="Helvetica Neue"/>
                <a:cs typeface="Helvetica Neue"/>
                <a:sym typeface="Helvetica Neue"/>
              </a:rPr>
              <a:t>A pirate ship in a coffee cup</a:t>
            </a:r>
            <a:endParaRPr sz="1600" dirty="0">
              <a:solidFill>
                <a:srgbClr val="004D80"/>
              </a:solidFill>
              <a:latin typeface="Arial"/>
              <a:ea typeface="Arial"/>
              <a:cs typeface="Arial"/>
              <a:sym typeface="Arial"/>
            </a:endParaRPr>
          </a:p>
        </p:txBody>
      </p:sp>
      <p:sp>
        <p:nvSpPr>
          <p:cNvPr id="10" name="Google Shape;408;p46">
            <a:extLst>
              <a:ext uri="{FF2B5EF4-FFF2-40B4-BE49-F238E27FC236}">
                <a16:creationId xmlns:a16="http://schemas.microsoft.com/office/drawing/2014/main" id="{CF226E6A-0BF1-422C-4B34-D6FA35BDA255}"/>
              </a:ext>
            </a:extLst>
          </p:cNvPr>
          <p:cNvSpPr txBox="1"/>
          <p:nvPr/>
        </p:nvSpPr>
        <p:spPr>
          <a:xfrm>
            <a:off x="6568571" y="5842136"/>
            <a:ext cx="4728426" cy="524587"/>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b="1" dirty="0">
                <a:solidFill>
                  <a:srgbClr val="004D80"/>
                </a:solidFill>
                <a:latin typeface="Helvetica Neue"/>
                <a:ea typeface="Helvetica Neue"/>
                <a:cs typeface="Helvetica Neue"/>
                <a:sym typeface="Helvetica Neue"/>
              </a:rPr>
              <a:t>Advertisement streamlining</a:t>
            </a:r>
            <a:endParaRPr dirty="0">
              <a:solidFill>
                <a:srgbClr val="004D80"/>
              </a:solidFill>
              <a:latin typeface="Arial"/>
              <a:ea typeface="Arial"/>
              <a:cs typeface="Arial"/>
              <a:sym typeface="Arial"/>
            </a:endParaRPr>
          </a:p>
        </p:txBody>
      </p:sp>
      <p:pic>
        <p:nvPicPr>
          <p:cNvPr id="11" name="Picture 10">
            <a:extLst>
              <a:ext uri="{FF2B5EF4-FFF2-40B4-BE49-F238E27FC236}">
                <a16:creationId xmlns:a16="http://schemas.microsoft.com/office/drawing/2014/main" id="{94FEADBB-9A29-2FE5-D552-21741AE6CCEC}"/>
              </a:ext>
            </a:extLst>
          </p:cNvPr>
          <p:cNvPicPr>
            <a:picLocks noChangeAspect="1"/>
          </p:cNvPicPr>
          <p:nvPr/>
        </p:nvPicPr>
        <p:blipFill>
          <a:blip r:embed="rId3"/>
          <a:stretch>
            <a:fillRect/>
          </a:stretch>
        </p:blipFill>
        <p:spPr>
          <a:xfrm>
            <a:off x="7102448" y="1496633"/>
            <a:ext cx="3500707" cy="3493720"/>
          </a:xfrm>
          <a:prstGeom prst="rect">
            <a:avLst/>
          </a:prstGeom>
        </p:spPr>
      </p:pic>
      <p:sp>
        <p:nvSpPr>
          <p:cNvPr id="14" name="Google Shape;408;p46">
            <a:extLst>
              <a:ext uri="{FF2B5EF4-FFF2-40B4-BE49-F238E27FC236}">
                <a16:creationId xmlns:a16="http://schemas.microsoft.com/office/drawing/2014/main" id="{795C9AC8-1478-9CD4-EC39-7AE1449A31FC}"/>
              </a:ext>
            </a:extLst>
          </p:cNvPr>
          <p:cNvSpPr txBox="1"/>
          <p:nvPr/>
        </p:nvSpPr>
        <p:spPr>
          <a:xfrm>
            <a:off x="6927879" y="4895561"/>
            <a:ext cx="3895615" cy="826208"/>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sz="1600" b="1" dirty="0">
                <a:solidFill>
                  <a:srgbClr val="004D80"/>
                </a:solidFill>
                <a:latin typeface="Helvetica Neue"/>
                <a:ea typeface="Helvetica Neue"/>
                <a:cs typeface="Helvetica Neue"/>
                <a:sym typeface="Helvetica Neue"/>
              </a:rPr>
              <a:t>An advertisement for a 3 in 1 body wash, motor oil, and energy drink</a:t>
            </a:r>
            <a:endParaRPr sz="1600" dirty="0">
              <a:solidFill>
                <a:srgbClr val="004D80"/>
              </a:solidFill>
              <a:latin typeface="Arial"/>
              <a:ea typeface="Arial"/>
              <a:cs typeface="Arial"/>
              <a:sym typeface="Arial"/>
            </a:endParaRPr>
          </a:p>
        </p:txBody>
      </p:sp>
    </p:spTree>
    <p:extLst>
      <p:ext uri="{BB962C8B-B14F-4D97-AF65-F5344CB8AC3E}">
        <p14:creationId xmlns:p14="http://schemas.microsoft.com/office/powerpoint/2010/main" val="255731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081CB5-2AEE-C712-5DC9-9CA5428AA326}"/>
              </a:ext>
            </a:extLst>
          </p:cNvPr>
          <p:cNvSpPr>
            <a:spLocks noGrp="1"/>
          </p:cNvSpPr>
          <p:nvPr>
            <p:ph type="sldNum" sz="quarter" idx="12"/>
          </p:nvPr>
        </p:nvSpPr>
        <p:spPr/>
        <p:txBody>
          <a:bodyPr/>
          <a:lstStyle/>
          <a:p>
            <a:fld id="{DB3D1DDC-3BD2-964C-ABA5-B9BD7EA84B8A}" type="slidenum">
              <a:rPr lang="en-US" smtClean="0"/>
              <a:t>49</a:t>
            </a:fld>
            <a:endParaRPr lang="en-US" dirty="0"/>
          </a:p>
        </p:txBody>
      </p:sp>
      <p:sp>
        <p:nvSpPr>
          <p:cNvPr id="3" name="TextBox 2">
            <a:extLst>
              <a:ext uri="{FF2B5EF4-FFF2-40B4-BE49-F238E27FC236}">
                <a16:creationId xmlns:a16="http://schemas.microsoft.com/office/drawing/2014/main" id="{E954821B-B6F1-9DB3-A8E3-E2E021F88CF0}"/>
              </a:ext>
            </a:extLst>
          </p:cNvPr>
          <p:cNvSpPr txBox="1"/>
          <p:nvPr/>
        </p:nvSpPr>
        <p:spPr>
          <a:xfrm>
            <a:off x="90036" y="85973"/>
            <a:ext cx="2791476" cy="584775"/>
          </a:xfrm>
          <a:prstGeom prst="rect">
            <a:avLst/>
          </a:prstGeom>
          <a:noFill/>
        </p:spPr>
        <p:txBody>
          <a:bodyPr wrap="square" rtlCol="0">
            <a:spAutoFit/>
          </a:bodyPr>
          <a:lstStyle/>
          <a:p>
            <a:r>
              <a:rPr lang="en-US" sz="32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Use cases</a:t>
            </a:r>
          </a:p>
        </p:txBody>
      </p:sp>
      <p:pic>
        <p:nvPicPr>
          <p:cNvPr id="1026" name="Picture 2" descr="Guide to Image Inpainting: Using machine learning to edit and correct  defects in photos - Fritz ai">
            <a:extLst>
              <a:ext uri="{FF2B5EF4-FFF2-40B4-BE49-F238E27FC236}">
                <a16:creationId xmlns:a16="http://schemas.microsoft.com/office/drawing/2014/main" id="{94E29BE9-D165-5DB0-69DB-40EC519A8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643" y="1082427"/>
            <a:ext cx="8280400" cy="56896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408;p46">
            <a:extLst>
              <a:ext uri="{FF2B5EF4-FFF2-40B4-BE49-F238E27FC236}">
                <a16:creationId xmlns:a16="http://schemas.microsoft.com/office/drawing/2014/main" id="{75CBCBAD-0258-E1C5-815D-A62D9308D385}"/>
              </a:ext>
            </a:extLst>
          </p:cNvPr>
          <p:cNvSpPr txBox="1"/>
          <p:nvPr/>
        </p:nvSpPr>
        <p:spPr>
          <a:xfrm>
            <a:off x="754645" y="626296"/>
            <a:ext cx="4728426" cy="524587"/>
          </a:xfrm>
          <a:prstGeom prst="rect">
            <a:avLst/>
          </a:prstGeom>
          <a:noFill/>
          <a:ln>
            <a:noFill/>
          </a:ln>
        </p:spPr>
        <p:txBody>
          <a:bodyPr spcFirstLastPara="1" wrap="square" lIns="67733" tIns="67733" rIns="67733" bIns="67733" anchor="ctr" anchorCtr="0">
            <a:spAutoFit/>
          </a:bodyPr>
          <a:lstStyle/>
          <a:p>
            <a:pPr>
              <a:lnSpc>
                <a:spcPct val="140000"/>
              </a:lnSpc>
              <a:buClr>
                <a:srgbClr val="006B64"/>
              </a:buClr>
              <a:buSzPts val="4900"/>
            </a:pPr>
            <a:r>
              <a:rPr lang="en-US" b="1" dirty="0">
                <a:solidFill>
                  <a:srgbClr val="004D80"/>
                </a:solidFill>
                <a:latin typeface="Helvetica Neue"/>
                <a:ea typeface="Helvetica Neue"/>
                <a:cs typeface="Helvetica Neue"/>
                <a:sym typeface="Helvetica Neue"/>
              </a:rPr>
              <a:t>Image inpainting (filling in details)</a:t>
            </a:r>
            <a:endParaRPr dirty="0">
              <a:solidFill>
                <a:srgbClr val="004D80"/>
              </a:solidFill>
              <a:latin typeface="Arial"/>
              <a:ea typeface="Arial"/>
              <a:cs typeface="Arial"/>
              <a:sym typeface="Arial"/>
            </a:endParaRPr>
          </a:p>
        </p:txBody>
      </p:sp>
    </p:spTree>
    <p:extLst>
      <p:ext uri="{BB962C8B-B14F-4D97-AF65-F5344CB8AC3E}">
        <p14:creationId xmlns:p14="http://schemas.microsoft.com/office/powerpoint/2010/main" val="308593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2" name="Google Shape;139;p27">
            <a:extLst>
              <a:ext uri="{FF2B5EF4-FFF2-40B4-BE49-F238E27FC236}">
                <a16:creationId xmlns:a16="http://schemas.microsoft.com/office/drawing/2014/main" id="{3757EE25-0B03-93A4-E61A-B8A5E6DE5922}"/>
              </a:ext>
            </a:extLst>
          </p:cNvPr>
          <p:cNvSpPr txBox="1"/>
          <p:nvPr/>
        </p:nvSpPr>
        <p:spPr>
          <a:xfrm>
            <a:off x="161588" y="202367"/>
            <a:ext cx="10997600" cy="902835"/>
          </a:xfrm>
          <a:prstGeom prst="rect">
            <a:avLst/>
          </a:prstGeom>
          <a:noFill/>
          <a:ln>
            <a:noFill/>
          </a:ln>
        </p:spPr>
        <p:txBody>
          <a:bodyPr spcFirstLastPara="1" wrap="square" lIns="121900" tIns="121900" rIns="121900" bIns="121900" anchor="t" anchorCtr="0">
            <a:spAutoFit/>
          </a:bodyPr>
          <a:lstStyle/>
          <a:p>
            <a:r>
              <a:rPr lang="en" sz="4267" b="1" dirty="0">
                <a:solidFill>
                  <a:srgbClr val="00517F"/>
                </a:solidFill>
                <a:latin typeface="HelveticaNeue" panose="00000400000000000000" pitchFamily="2" charset="0"/>
                <a:ea typeface="Helvetica Neue"/>
                <a:cs typeface="Helvetica Neue"/>
                <a:sym typeface="Helvetica Neue"/>
              </a:rPr>
              <a:t>Does this work for images?</a:t>
            </a:r>
          </a:p>
        </p:txBody>
      </p:sp>
      <p:sp>
        <p:nvSpPr>
          <p:cNvPr id="7" name="Google Shape;579;p54">
            <a:extLst>
              <a:ext uri="{FF2B5EF4-FFF2-40B4-BE49-F238E27FC236}">
                <a16:creationId xmlns:a16="http://schemas.microsoft.com/office/drawing/2014/main" id="{0FA7A9A9-392D-31B1-85D1-0185FCF8F42C}"/>
              </a:ext>
            </a:extLst>
          </p:cNvPr>
          <p:cNvSpPr txBox="1"/>
          <p:nvPr/>
        </p:nvSpPr>
        <p:spPr>
          <a:xfrm>
            <a:off x="8343443" y="4754937"/>
            <a:ext cx="2998299" cy="87545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This vector is about 250 in size.</a:t>
            </a:r>
          </a:p>
        </p:txBody>
      </p:sp>
      <p:sp>
        <p:nvSpPr>
          <p:cNvPr id="13" name="Google Shape;579;p54">
            <a:extLst>
              <a:ext uri="{FF2B5EF4-FFF2-40B4-BE49-F238E27FC236}">
                <a16:creationId xmlns:a16="http://schemas.microsoft.com/office/drawing/2014/main" id="{16CE1857-4DD9-EFAB-D9D4-B34B1C033872}"/>
              </a:ext>
            </a:extLst>
          </p:cNvPr>
          <p:cNvSpPr txBox="1"/>
          <p:nvPr/>
        </p:nvSpPr>
        <p:spPr>
          <a:xfrm>
            <a:off x="2968247" y="4206664"/>
            <a:ext cx="2998299" cy="506121"/>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Seems good right?</a:t>
            </a:r>
          </a:p>
        </p:txBody>
      </p:sp>
      <p:sp>
        <p:nvSpPr>
          <p:cNvPr id="6" name="Google Shape;402;p46">
            <a:extLst>
              <a:ext uri="{FF2B5EF4-FFF2-40B4-BE49-F238E27FC236}">
                <a16:creationId xmlns:a16="http://schemas.microsoft.com/office/drawing/2014/main" id="{A7773023-DAF8-AB9E-A209-37DABA7475AB}"/>
              </a:ext>
            </a:extLst>
          </p:cNvPr>
          <p:cNvSpPr txBox="1"/>
          <p:nvPr/>
        </p:nvSpPr>
        <p:spPr>
          <a:xfrm>
            <a:off x="8780548" y="1860470"/>
            <a:ext cx="1090263" cy="2894467"/>
          </a:xfrm>
          <a:prstGeom prst="rect">
            <a:avLst/>
          </a:prstGeom>
          <a:noFill/>
          <a:ln>
            <a:noFill/>
          </a:ln>
        </p:spPr>
        <p:txBody>
          <a:bodyPr spcFirstLastPara="1" wrap="square" lIns="67733" tIns="67733" rIns="67733" bIns="67733" anchor="ctr" anchorCtr="0">
            <a:spAutoFit/>
          </a:bodyPr>
          <a:lstStyle/>
          <a:p>
            <a:pPr>
              <a:lnSpc>
                <a:spcPct val="140000"/>
              </a:lnSpc>
              <a:buClr>
                <a:srgbClr val="006B64"/>
              </a:buClr>
              <a:buSzPts val="4900"/>
            </a:pPr>
            <a:r>
              <a:rPr lang="en-US" sz="3200" b="1" dirty="0">
                <a:solidFill>
                  <a:srgbClr val="006B64"/>
                </a:solidFill>
                <a:latin typeface="Helvetica Neue"/>
                <a:sym typeface="Helvetica Neue"/>
              </a:rPr>
              <a:t>0.04</a:t>
            </a:r>
          </a:p>
          <a:p>
            <a:pPr>
              <a:lnSpc>
                <a:spcPct val="140000"/>
              </a:lnSpc>
              <a:buClr>
                <a:srgbClr val="006B64"/>
              </a:buClr>
              <a:buSzPts val="4900"/>
            </a:pPr>
            <a:r>
              <a:rPr lang="en-US" sz="3200" b="1" dirty="0">
                <a:solidFill>
                  <a:srgbClr val="006B64"/>
                </a:solidFill>
                <a:latin typeface="Helvetica Neue"/>
                <a:sym typeface="Helvetica Neue"/>
              </a:rPr>
              <a:t>0.02</a:t>
            </a:r>
          </a:p>
          <a:p>
            <a:pPr>
              <a:lnSpc>
                <a:spcPct val="140000"/>
              </a:lnSpc>
              <a:buClr>
                <a:srgbClr val="006B64"/>
              </a:buClr>
              <a:buSzPts val="4900"/>
            </a:pPr>
            <a:r>
              <a:rPr lang="en-US" sz="3200" b="1" dirty="0">
                <a:solidFill>
                  <a:srgbClr val="006B64"/>
                </a:solidFill>
                <a:latin typeface="Helvetica Neue"/>
                <a:sym typeface="Helvetica Neue"/>
              </a:rPr>
              <a:t>0.1</a:t>
            </a:r>
          </a:p>
          <a:p>
            <a:pPr>
              <a:lnSpc>
                <a:spcPct val="140000"/>
              </a:lnSpc>
              <a:buClr>
                <a:srgbClr val="006B64"/>
              </a:buClr>
              <a:buSzPts val="4900"/>
            </a:pPr>
            <a:r>
              <a:rPr lang="en-US" sz="3200" b="1" dirty="0">
                <a:solidFill>
                  <a:srgbClr val="006B64"/>
                </a:solidFill>
                <a:latin typeface="Helvetica Neue"/>
                <a:sym typeface="Helvetica Neue"/>
              </a:rPr>
              <a:t>0.84</a:t>
            </a:r>
          </a:p>
        </p:txBody>
      </p:sp>
      <p:pic>
        <p:nvPicPr>
          <p:cNvPr id="18" name="Google Shape;403;p46" descr="Line Line">
            <a:extLst>
              <a:ext uri="{FF2B5EF4-FFF2-40B4-BE49-F238E27FC236}">
                <a16:creationId xmlns:a16="http://schemas.microsoft.com/office/drawing/2014/main" id="{5392AEE4-8D58-924A-900E-25AF64741E10}"/>
              </a:ext>
            </a:extLst>
          </p:cNvPr>
          <p:cNvPicPr preferRelativeResize="0"/>
          <p:nvPr/>
        </p:nvPicPr>
        <p:blipFill rotWithShape="1">
          <a:blip r:embed="rId3">
            <a:alphaModFix/>
          </a:blip>
          <a:srcRect/>
          <a:stretch/>
        </p:blipFill>
        <p:spPr>
          <a:xfrm>
            <a:off x="4052342" y="3194023"/>
            <a:ext cx="631883" cy="227438"/>
          </a:xfrm>
          <a:prstGeom prst="rect">
            <a:avLst/>
          </a:prstGeom>
          <a:noFill/>
          <a:ln>
            <a:noFill/>
          </a:ln>
        </p:spPr>
      </p:pic>
      <p:pic>
        <p:nvPicPr>
          <p:cNvPr id="19" name="Google Shape;404;p46" descr="Line Line">
            <a:extLst>
              <a:ext uri="{FF2B5EF4-FFF2-40B4-BE49-F238E27FC236}">
                <a16:creationId xmlns:a16="http://schemas.microsoft.com/office/drawing/2014/main" id="{12693637-D444-EE9F-D4F3-7858D8AED22E}"/>
              </a:ext>
            </a:extLst>
          </p:cNvPr>
          <p:cNvPicPr preferRelativeResize="0"/>
          <p:nvPr/>
        </p:nvPicPr>
        <p:blipFill rotWithShape="1">
          <a:blip r:embed="rId3">
            <a:alphaModFix/>
          </a:blip>
          <a:srcRect/>
          <a:stretch/>
        </p:blipFill>
        <p:spPr>
          <a:xfrm>
            <a:off x="7267831" y="3194023"/>
            <a:ext cx="631884" cy="227438"/>
          </a:xfrm>
          <a:prstGeom prst="rect">
            <a:avLst/>
          </a:prstGeom>
          <a:noFill/>
          <a:ln>
            <a:noFill/>
          </a:ln>
        </p:spPr>
      </p:pic>
      <p:sp>
        <p:nvSpPr>
          <p:cNvPr id="20" name="Google Shape;405;p46">
            <a:extLst>
              <a:ext uri="{FF2B5EF4-FFF2-40B4-BE49-F238E27FC236}">
                <a16:creationId xmlns:a16="http://schemas.microsoft.com/office/drawing/2014/main" id="{EC3899D0-1FD5-31AF-CE2B-67708452B62B}"/>
              </a:ext>
            </a:extLst>
          </p:cNvPr>
          <p:cNvSpPr/>
          <p:nvPr/>
        </p:nvSpPr>
        <p:spPr>
          <a:xfrm>
            <a:off x="4962249" y="2844839"/>
            <a:ext cx="2027558" cy="925733"/>
          </a:xfrm>
          <a:prstGeom prst="roundRect">
            <a:avLst>
              <a:gd name="adj" fmla="val 9388"/>
            </a:avLst>
          </a:prstGeom>
          <a:solidFill>
            <a:schemeClr val="accent1">
              <a:lumMod val="40000"/>
              <a:lumOff val="60000"/>
            </a:schemeClr>
          </a:solidFill>
          <a:ln w="76200" cap="flat" cmpd="sng">
            <a:solidFill>
              <a:schemeClr val="accent1">
                <a:lumMod val="50000"/>
              </a:schemeClr>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000000"/>
              </a:buClr>
              <a:buSzPts val="4000"/>
            </a:pPr>
            <a:r>
              <a:rPr lang="en-US" sz="3200" b="1" dirty="0">
                <a:solidFill>
                  <a:srgbClr val="000000"/>
                </a:solidFill>
                <a:latin typeface="Helvetica Neue"/>
                <a:ea typeface="Arial"/>
                <a:cs typeface="Arial"/>
                <a:sym typeface="Helvetica Neue"/>
              </a:rPr>
              <a:t>Model</a:t>
            </a:r>
            <a:endParaRPr sz="3200" b="1" dirty="0">
              <a:solidFill>
                <a:srgbClr val="000000"/>
              </a:solidFill>
              <a:latin typeface="Arial"/>
              <a:ea typeface="Arial"/>
              <a:cs typeface="Arial"/>
              <a:sym typeface="Arial"/>
            </a:endParaRPr>
          </a:p>
        </p:txBody>
      </p:sp>
      <p:sp>
        <p:nvSpPr>
          <p:cNvPr id="21" name="Google Shape;406;p46">
            <a:extLst>
              <a:ext uri="{FF2B5EF4-FFF2-40B4-BE49-F238E27FC236}">
                <a16:creationId xmlns:a16="http://schemas.microsoft.com/office/drawing/2014/main" id="{F04C9C38-29B5-584B-BB47-D7791B27E8DD}"/>
              </a:ext>
            </a:extLst>
          </p:cNvPr>
          <p:cNvSpPr/>
          <p:nvPr/>
        </p:nvSpPr>
        <p:spPr>
          <a:xfrm>
            <a:off x="8449359" y="2155685"/>
            <a:ext cx="244512" cy="2304040"/>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6B64"/>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5E5E5E"/>
              </a:solidFill>
              <a:latin typeface="Helvetica Neue"/>
              <a:ea typeface="Helvetica Neue"/>
              <a:cs typeface="Helvetica Neue"/>
              <a:sym typeface="Helvetica Neue"/>
            </a:endParaRPr>
          </a:p>
        </p:txBody>
      </p:sp>
      <p:sp>
        <p:nvSpPr>
          <p:cNvPr id="23" name="Google Shape;408;p46">
            <a:extLst>
              <a:ext uri="{FF2B5EF4-FFF2-40B4-BE49-F238E27FC236}">
                <a16:creationId xmlns:a16="http://schemas.microsoft.com/office/drawing/2014/main" id="{1777720F-6BB4-BCB9-B466-74C4F9398712}"/>
              </a:ext>
            </a:extLst>
          </p:cNvPr>
          <p:cNvSpPr txBox="1"/>
          <p:nvPr/>
        </p:nvSpPr>
        <p:spPr>
          <a:xfrm>
            <a:off x="1100224" y="2984925"/>
            <a:ext cx="2998299" cy="653854"/>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sz="2400" b="1" dirty="0">
                <a:solidFill>
                  <a:srgbClr val="004D80"/>
                </a:solidFill>
                <a:latin typeface="Helvetica Neue"/>
                <a:ea typeface="Helvetica Neue"/>
                <a:cs typeface="Helvetica Neue"/>
                <a:sym typeface="Helvetica Neue"/>
              </a:rPr>
              <a:t>Previous RGB</a:t>
            </a:r>
            <a:endParaRPr sz="2400" b="1" dirty="0">
              <a:solidFill>
                <a:srgbClr val="004D80"/>
              </a:solidFill>
              <a:latin typeface="Arial"/>
              <a:ea typeface="Arial"/>
              <a:cs typeface="Arial"/>
              <a:sym typeface="Arial"/>
            </a:endParaRPr>
          </a:p>
        </p:txBody>
      </p:sp>
      <p:sp>
        <p:nvSpPr>
          <p:cNvPr id="24" name="Google Shape;409;p46">
            <a:extLst>
              <a:ext uri="{FF2B5EF4-FFF2-40B4-BE49-F238E27FC236}">
                <a16:creationId xmlns:a16="http://schemas.microsoft.com/office/drawing/2014/main" id="{BFFEF640-B135-6488-4F21-3A2DFE27D5A0}"/>
              </a:ext>
            </a:extLst>
          </p:cNvPr>
          <p:cNvSpPr/>
          <p:nvPr/>
        </p:nvSpPr>
        <p:spPr>
          <a:xfrm>
            <a:off x="1505148" y="2958327"/>
            <a:ext cx="228789" cy="735889"/>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4D80"/>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004D80"/>
              </a:solidFill>
              <a:latin typeface="Helvetica Neue"/>
              <a:ea typeface="Helvetica Neue"/>
              <a:cs typeface="Helvetica Neue"/>
              <a:sym typeface="Helvetica Neue"/>
            </a:endParaRPr>
          </a:p>
        </p:txBody>
      </p:sp>
      <p:sp>
        <p:nvSpPr>
          <p:cNvPr id="25" name="Google Shape;410;p46">
            <a:extLst>
              <a:ext uri="{FF2B5EF4-FFF2-40B4-BE49-F238E27FC236}">
                <a16:creationId xmlns:a16="http://schemas.microsoft.com/office/drawing/2014/main" id="{DB2F9320-9DD7-D0FE-4F68-638226D99FA6}"/>
              </a:ext>
            </a:extLst>
          </p:cNvPr>
          <p:cNvSpPr/>
          <p:nvPr/>
        </p:nvSpPr>
        <p:spPr>
          <a:xfrm rot="10800000">
            <a:off x="3483775" y="2958319"/>
            <a:ext cx="228789" cy="735889"/>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4D80"/>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004D80"/>
              </a:solidFill>
              <a:latin typeface="Helvetica Neue"/>
              <a:ea typeface="Helvetica Neue"/>
              <a:cs typeface="Helvetica Neue"/>
              <a:sym typeface="Helvetica Neue"/>
            </a:endParaRPr>
          </a:p>
        </p:txBody>
      </p:sp>
      <p:sp>
        <p:nvSpPr>
          <p:cNvPr id="5" name="Google Shape;406;p46">
            <a:extLst>
              <a:ext uri="{FF2B5EF4-FFF2-40B4-BE49-F238E27FC236}">
                <a16:creationId xmlns:a16="http://schemas.microsoft.com/office/drawing/2014/main" id="{2ED7A231-FD02-5DAC-E013-1FFA8A323B85}"/>
              </a:ext>
            </a:extLst>
          </p:cNvPr>
          <p:cNvSpPr/>
          <p:nvPr/>
        </p:nvSpPr>
        <p:spPr>
          <a:xfrm rot="10800000">
            <a:off x="9817359" y="2174243"/>
            <a:ext cx="244512" cy="2304040"/>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6B64"/>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5E5E5E"/>
              </a:solidFill>
              <a:latin typeface="Helvetica Neue"/>
              <a:ea typeface="Helvetica Neue"/>
              <a:cs typeface="Helvetica Neue"/>
              <a:sym typeface="Helvetica Neue"/>
            </a:endParaRPr>
          </a:p>
        </p:txBody>
      </p:sp>
      <p:sp>
        <p:nvSpPr>
          <p:cNvPr id="3" name="Slide Number Placeholder 2">
            <a:extLst>
              <a:ext uri="{FF2B5EF4-FFF2-40B4-BE49-F238E27FC236}">
                <a16:creationId xmlns:a16="http://schemas.microsoft.com/office/drawing/2014/main" id="{CA53CAE0-A924-0307-CF9A-4D4A10F5197C}"/>
              </a:ext>
            </a:extLst>
          </p:cNvPr>
          <p:cNvSpPr>
            <a:spLocks noGrp="1"/>
          </p:cNvSpPr>
          <p:nvPr>
            <p:ph type="sldNum" sz="quarter" idx="12"/>
          </p:nvPr>
        </p:nvSpPr>
        <p:spPr/>
        <p:txBody>
          <a:bodyPr/>
          <a:lstStyle/>
          <a:p>
            <a:fld id="{DB3D1DDC-3BD2-964C-ABA5-B9BD7EA84B8A}" type="slidenum">
              <a:rPr lang="en-US" smtClean="0"/>
              <a:t>5</a:t>
            </a:fld>
            <a:endParaRPr lang="en-US"/>
          </a:p>
        </p:txBody>
      </p:sp>
    </p:spTree>
    <p:extLst>
      <p:ext uri="{BB962C8B-B14F-4D97-AF65-F5344CB8AC3E}">
        <p14:creationId xmlns:p14="http://schemas.microsoft.com/office/powerpoint/2010/main" val="40830013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081CB5-2AEE-C712-5DC9-9CA5428AA326}"/>
              </a:ext>
            </a:extLst>
          </p:cNvPr>
          <p:cNvSpPr>
            <a:spLocks noGrp="1"/>
          </p:cNvSpPr>
          <p:nvPr>
            <p:ph type="sldNum" sz="quarter" idx="12"/>
          </p:nvPr>
        </p:nvSpPr>
        <p:spPr/>
        <p:txBody>
          <a:bodyPr/>
          <a:lstStyle/>
          <a:p>
            <a:fld id="{DB3D1DDC-3BD2-964C-ABA5-B9BD7EA84B8A}" type="slidenum">
              <a:rPr lang="en-US" smtClean="0"/>
              <a:t>50</a:t>
            </a:fld>
            <a:endParaRPr lang="en-US" dirty="0"/>
          </a:p>
        </p:txBody>
      </p:sp>
      <p:sp>
        <p:nvSpPr>
          <p:cNvPr id="3" name="TextBox 2">
            <a:extLst>
              <a:ext uri="{FF2B5EF4-FFF2-40B4-BE49-F238E27FC236}">
                <a16:creationId xmlns:a16="http://schemas.microsoft.com/office/drawing/2014/main" id="{E954821B-B6F1-9DB3-A8E3-E2E021F88CF0}"/>
              </a:ext>
            </a:extLst>
          </p:cNvPr>
          <p:cNvSpPr txBox="1"/>
          <p:nvPr/>
        </p:nvSpPr>
        <p:spPr>
          <a:xfrm>
            <a:off x="90036" y="85973"/>
            <a:ext cx="2791476" cy="584775"/>
          </a:xfrm>
          <a:prstGeom prst="rect">
            <a:avLst/>
          </a:prstGeom>
          <a:noFill/>
        </p:spPr>
        <p:txBody>
          <a:bodyPr wrap="square" rtlCol="0">
            <a:spAutoFit/>
          </a:bodyPr>
          <a:lstStyle/>
          <a:p>
            <a:r>
              <a:rPr lang="en-US" sz="32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rPr>
              <a:t>Use cases</a:t>
            </a:r>
          </a:p>
        </p:txBody>
      </p:sp>
      <p:pic>
        <p:nvPicPr>
          <p:cNvPr id="2052" name="Picture 4" descr="Image Outpainting and Harmonization using Generative Adversarial Networks |  Papers With Code">
            <a:extLst>
              <a:ext uri="{FF2B5EF4-FFF2-40B4-BE49-F238E27FC236}">
                <a16:creationId xmlns:a16="http://schemas.microsoft.com/office/drawing/2014/main" id="{1E0A2FC6-7F7E-35D6-0325-D36C6CE1D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9400"/>
            <a:ext cx="12192000" cy="375761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408;p46">
            <a:extLst>
              <a:ext uri="{FF2B5EF4-FFF2-40B4-BE49-F238E27FC236}">
                <a16:creationId xmlns:a16="http://schemas.microsoft.com/office/drawing/2014/main" id="{71732627-8DBF-218E-C366-52A2F3DD1994}"/>
              </a:ext>
            </a:extLst>
          </p:cNvPr>
          <p:cNvSpPr txBox="1"/>
          <p:nvPr/>
        </p:nvSpPr>
        <p:spPr>
          <a:xfrm>
            <a:off x="4076195" y="5923371"/>
            <a:ext cx="6050080" cy="524587"/>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b="1" dirty="0">
                <a:solidFill>
                  <a:srgbClr val="004D80"/>
                </a:solidFill>
                <a:latin typeface="Helvetica Neue"/>
                <a:ea typeface="Helvetica Neue"/>
                <a:cs typeface="Helvetica Neue"/>
                <a:sym typeface="Helvetica Neue"/>
              </a:rPr>
              <a:t>And many more …</a:t>
            </a:r>
            <a:endParaRPr dirty="0">
              <a:solidFill>
                <a:srgbClr val="004D80"/>
              </a:solidFill>
              <a:latin typeface="Arial"/>
              <a:ea typeface="Arial"/>
              <a:cs typeface="Arial"/>
              <a:sym typeface="Arial"/>
            </a:endParaRPr>
          </a:p>
        </p:txBody>
      </p:sp>
      <p:sp>
        <p:nvSpPr>
          <p:cNvPr id="7" name="Google Shape;408;p46">
            <a:extLst>
              <a:ext uri="{FF2B5EF4-FFF2-40B4-BE49-F238E27FC236}">
                <a16:creationId xmlns:a16="http://schemas.microsoft.com/office/drawing/2014/main" id="{E22905FC-69A9-B782-9AFD-3151C835A326}"/>
              </a:ext>
            </a:extLst>
          </p:cNvPr>
          <p:cNvSpPr txBox="1"/>
          <p:nvPr/>
        </p:nvSpPr>
        <p:spPr>
          <a:xfrm>
            <a:off x="754644" y="626296"/>
            <a:ext cx="5684575" cy="524587"/>
          </a:xfrm>
          <a:prstGeom prst="rect">
            <a:avLst/>
          </a:prstGeom>
          <a:noFill/>
          <a:ln>
            <a:noFill/>
          </a:ln>
        </p:spPr>
        <p:txBody>
          <a:bodyPr spcFirstLastPara="1" wrap="square" lIns="67733" tIns="67733" rIns="67733" bIns="67733" anchor="ctr" anchorCtr="0">
            <a:spAutoFit/>
          </a:bodyPr>
          <a:lstStyle/>
          <a:p>
            <a:pPr>
              <a:lnSpc>
                <a:spcPct val="140000"/>
              </a:lnSpc>
              <a:buClr>
                <a:srgbClr val="006B64"/>
              </a:buClr>
              <a:buSzPts val="4900"/>
            </a:pPr>
            <a:r>
              <a:rPr lang="en-US" b="1" dirty="0">
                <a:solidFill>
                  <a:srgbClr val="004D80"/>
                </a:solidFill>
                <a:latin typeface="Helvetica Neue"/>
                <a:ea typeface="Helvetica Neue"/>
                <a:cs typeface="Helvetica Neue"/>
                <a:sym typeface="Helvetica Neue"/>
              </a:rPr>
              <a:t>Image </a:t>
            </a:r>
            <a:r>
              <a:rPr lang="en-US" b="1" dirty="0" err="1">
                <a:solidFill>
                  <a:srgbClr val="004D80"/>
                </a:solidFill>
                <a:latin typeface="Helvetica Neue"/>
                <a:ea typeface="Helvetica Neue"/>
                <a:cs typeface="Helvetica Neue"/>
                <a:sym typeface="Helvetica Neue"/>
              </a:rPr>
              <a:t>outpainting</a:t>
            </a:r>
            <a:r>
              <a:rPr lang="en-US" b="1" dirty="0">
                <a:solidFill>
                  <a:srgbClr val="004D80"/>
                </a:solidFill>
                <a:latin typeface="Helvetica Neue"/>
                <a:ea typeface="Helvetica Neue"/>
                <a:cs typeface="Helvetica Neue"/>
                <a:sym typeface="Helvetica Neue"/>
              </a:rPr>
              <a:t> (expanding beyond borders)</a:t>
            </a:r>
            <a:endParaRPr dirty="0">
              <a:solidFill>
                <a:srgbClr val="004D80"/>
              </a:solidFill>
              <a:latin typeface="Arial"/>
              <a:ea typeface="Arial"/>
              <a:cs typeface="Arial"/>
              <a:sym typeface="Arial"/>
            </a:endParaRPr>
          </a:p>
        </p:txBody>
      </p:sp>
    </p:spTree>
    <p:extLst>
      <p:ext uri="{BB962C8B-B14F-4D97-AF65-F5344CB8AC3E}">
        <p14:creationId xmlns:p14="http://schemas.microsoft.com/office/powerpoint/2010/main" val="13703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2" name="Google Shape;139;p27">
            <a:extLst>
              <a:ext uri="{FF2B5EF4-FFF2-40B4-BE49-F238E27FC236}">
                <a16:creationId xmlns:a16="http://schemas.microsoft.com/office/drawing/2014/main" id="{3757EE25-0B03-93A4-E61A-B8A5E6DE5922}"/>
              </a:ext>
            </a:extLst>
          </p:cNvPr>
          <p:cNvSpPr txBox="1"/>
          <p:nvPr/>
        </p:nvSpPr>
        <p:spPr>
          <a:xfrm>
            <a:off x="161588" y="202367"/>
            <a:ext cx="10997600" cy="902835"/>
          </a:xfrm>
          <a:prstGeom prst="rect">
            <a:avLst/>
          </a:prstGeom>
          <a:noFill/>
          <a:ln>
            <a:noFill/>
          </a:ln>
        </p:spPr>
        <p:txBody>
          <a:bodyPr spcFirstLastPara="1" wrap="square" lIns="121900" tIns="121900" rIns="121900" bIns="121900" anchor="t" anchorCtr="0">
            <a:spAutoFit/>
          </a:bodyPr>
          <a:lstStyle/>
          <a:p>
            <a:r>
              <a:rPr lang="en" sz="4267" b="1" dirty="0">
                <a:solidFill>
                  <a:srgbClr val="00517F"/>
                </a:solidFill>
                <a:latin typeface="HelveticaNeue" panose="00000400000000000000" pitchFamily="2" charset="0"/>
                <a:ea typeface="Helvetica Neue"/>
                <a:cs typeface="Helvetica Neue"/>
                <a:sym typeface="Helvetica Neue"/>
              </a:rPr>
              <a:t>Does this work for images?</a:t>
            </a:r>
          </a:p>
        </p:txBody>
      </p:sp>
      <p:sp>
        <p:nvSpPr>
          <p:cNvPr id="13" name="Google Shape;579;p54">
            <a:extLst>
              <a:ext uri="{FF2B5EF4-FFF2-40B4-BE49-F238E27FC236}">
                <a16:creationId xmlns:a16="http://schemas.microsoft.com/office/drawing/2014/main" id="{16CE1857-4DD9-EFAB-D9D4-B34B1C033872}"/>
              </a:ext>
            </a:extLst>
          </p:cNvPr>
          <p:cNvSpPr txBox="1"/>
          <p:nvPr/>
        </p:nvSpPr>
        <p:spPr>
          <a:xfrm>
            <a:off x="3411453" y="1765397"/>
            <a:ext cx="2998299" cy="506121"/>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Well, not exactly…</a:t>
            </a:r>
          </a:p>
        </p:txBody>
      </p:sp>
      <p:sp>
        <p:nvSpPr>
          <p:cNvPr id="3" name="Google Shape;579;p54">
            <a:extLst>
              <a:ext uri="{FF2B5EF4-FFF2-40B4-BE49-F238E27FC236}">
                <a16:creationId xmlns:a16="http://schemas.microsoft.com/office/drawing/2014/main" id="{575DB24D-6A69-9AE9-9503-795CBE9540BE}"/>
              </a:ext>
            </a:extLst>
          </p:cNvPr>
          <p:cNvSpPr txBox="1"/>
          <p:nvPr/>
        </p:nvSpPr>
        <p:spPr>
          <a:xfrm>
            <a:off x="1101400" y="3898180"/>
            <a:ext cx="2998299" cy="87545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2400" b="1" dirty="0">
                <a:solidFill>
                  <a:srgbClr val="006B64"/>
                </a:solidFill>
                <a:latin typeface="Helvetica Neue" panose="02000503000000020004" pitchFamily="2" charset="0"/>
                <a:ea typeface="Helvetica Neue" panose="02000503000000020004" pitchFamily="2" charset="0"/>
                <a:cs typeface="Helvetica Neue" panose="02000503000000020004" pitchFamily="2" charset="0"/>
                <a:sym typeface="Arial"/>
              </a:rPr>
              <a:t>How does a prompt play in here?</a:t>
            </a:r>
          </a:p>
        </p:txBody>
      </p:sp>
      <p:sp>
        <p:nvSpPr>
          <p:cNvPr id="18" name="Google Shape;579;p54">
            <a:extLst>
              <a:ext uri="{FF2B5EF4-FFF2-40B4-BE49-F238E27FC236}">
                <a16:creationId xmlns:a16="http://schemas.microsoft.com/office/drawing/2014/main" id="{E4CE26BC-1577-5C48-476E-B82262C3E6DB}"/>
              </a:ext>
            </a:extLst>
          </p:cNvPr>
          <p:cNvSpPr txBox="1"/>
          <p:nvPr/>
        </p:nvSpPr>
        <p:spPr>
          <a:xfrm>
            <a:off x="8422319" y="1105202"/>
            <a:ext cx="3411093" cy="87545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sym typeface="Arial"/>
              </a:rPr>
              <a:t>Pictures have different boundaries and styles.</a:t>
            </a:r>
          </a:p>
        </p:txBody>
      </p:sp>
      <p:sp>
        <p:nvSpPr>
          <p:cNvPr id="30" name="Google Shape;402;p46">
            <a:extLst>
              <a:ext uri="{FF2B5EF4-FFF2-40B4-BE49-F238E27FC236}">
                <a16:creationId xmlns:a16="http://schemas.microsoft.com/office/drawing/2014/main" id="{9BEFD171-2BCF-FA57-D5FE-64A20A503300}"/>
              </a:ext>
            </a:extLst>
          </p:cNvPr>
          <p:cNvSpPr txBox="1"/>
          <p:nvPr/>
        </p:nvSpPr>
        <p:spPr>
          <a:xfrm>
            <a:off x="8780548" y="1860470"/>
            <a:ext cx="1090263" cy="2894467"/>
          </a:xfrm>
          <a:prstGeom prst="rect">
            <a:avLst/>
          </a:prstGeom>
          <a:noFill/>
          <a:ln>
            <a:noFill/>
          </a:ln>
        </p:spPr>
        <p:txBody>
          <a:bodyPr spcFirstLastPara="1" wrap="square" lIns="67733" tIns="67733" rIns="67733" bIns="67733" anchor="ctr" anchorCtr="0">
            <a:spAutoFit/>
          </a:bodyPr>
          <a:lstStyle/>
          <a:p>
            <a:pPr>
              <a:lnSpc>
                <a:spcPct val="140000"/>
              </a:lnSpc>
              <a:buClr>
                <a:srgbClr val="006B64"/>
              </a:buClr>
              <a:buSzPts val="4900"/>
            </a:pPr>
            <a:r>
              <a:rPr lang="en-US" sz="3200" b="1" dirty="0">
                <a:solidFill>
                  <a:srgbClr val="006B64"/>
                </a:solidFill>
                <a:latin typeface="Helvetica Neue"/>
                <a:sym typeface="Helvetica Neue"/>
              </a:rPr>
              <a:t>0.04</a:t>
            </a:r>
          </a:p>
          <a:p>
            <a:pPr>
              <a:lnSpc>
                <a:spcPct val="140000"/>
              </a:lnSpc>
              <a:buClr>
                <a:srgbClr val="006B64"/>
              </a:buClr>
              <a:buSzPts val="4900"/>
            </a:pPr>
            <a:r>
              <a:rPr lang="en-US" sz="3200" b="1" dirty="0">
                <a:solidFill>
                  <a:srgbClr val="006B64"/>
                </a:solidFill>
                <a:latin typeface="Helvetica Neue"/>
                <a:sym typeface="Helvetica Neue"/>
              </a:rPr>
              <a:t>0.02</a:t>
            </a:r>
          </a:p>
          <a:p>
            <a:pPr>
              <a:lnSpc>
                <a:spcPct val="140000"/>
              </a:lnSpc>
              <a:buClr>
                <a:srgbClr val="006B64"/>
              </a:buClr>
              <a:buSzPts val="4900"/>
            </a:pPr>
            <a:r>
              <a:rPr lang="en-US" sz="3200" b="1" dirty="0">
                <a:solidFill>
                  <a:srgbClr val="006B64"/>
                </a:solidFill>
                <a:latin typeface="Helvetica Neue"/>
                <a:sym typeface="Helvetica Neue"/>
              </a:rPr>
              <a:t>0.1</a:t>
            </a:r>
          </a:p>
          <a:p>
            <a:pPr>
              <a:lnSpc>
                <a:spcPct val="140000"/>
              </a:lnSpc>
              <a:buClr>
                <a:srgbClr val="006B64"/>
              </a:buClr>
              <a:buSzPts val="4900"/>
            </a:pPr>
            <a:r>
              <a:rPr lang="en-US" sz="3200" b="1" dirty="0">
                <a:solidFill>
                  <a:srgbClr val="006B64"/>
                </a:solidFill>
                <a:latin typeface="Helvetica Neue"/>
                <a:sym typeface="Helvetica Neue"/>
              </a:rPr>
              <a:t>0.84</a:t>
            </a:r>
          </a:p>
        </p:txBody>
      </p:sp>
      <p:pic>
        <p:nvPicPr>
          <p:cNvPr id="31" name="Google Shape;403;p46" descr="Line Line">
            <a:extLst>
              <a:ext uri="{FF2B5EF4-FFF2-40B4-BE49-F238E27FC236}">
                <a16:creationId xmlns:a16="http://schemas.microsoft.com/office/drawing/2014/main" id="{88BD63C2-DD9D-A235-2A05-EF96A1CCB20C}"/>
              </a:ext>
            </a:extLst>
          </p:cNvPr>
          <p:cNvPicPr preferRelativeResize="0"/>
          <p:nvPr/>
        </p:nvPicPr>
        <p:blipFill rotWithShape="1">
          <a:blip r:embed="rId3">
            <a:alphaModFix/>
          </a:blip>
          <a:srcRect/>
          <a:stretch/>
        </p:blipFill>
        <p:spPr>
          <a:xfrm>
            <a:off x="4052342" y="3194023"/>
            <a:ext cx="631883" cy="227438"/>
          </a:xfrm>
          <a:prstGeom prst="rect">
            <a:avLst/>
          </a:prstGeom>
          <a:noFill/>
          <a:ln>
            <a:noFill/>
          </a:ln>
        </p:spPr>
      </p:pic>
      <p:pic>
        <p:nvPicPr>
          <p:cNvPr id="32" name="Google Shape;404;p46" descr="Line Line">
            <a:extLst>
              <a:ext uri="{FF2B5EF4-FFF2-40B4-BE49-F238E27FC236}">
                <a16:creationId xmlns:a16="http://schemas.microsoft.com/office/drawing/2014/main" id="{C5EDCEB1-951F-0D33-54F7-7759978127FA}"/>
              </a:ext>
            </a:extLst>
          </p:cNvPr>
          <p:cNvPicPr preferRelativeResize="0"/>
          <p:nvPr/>
        </p:nvPicPr>
        <p:blipFill rotWithShape="1">
          <a:blip r:embed="rId3">
            <a:alphaModFix/>
          </a:blip>
          <a:srcRect/>
          <a:stretch/>
        </p:blipFill>
        <p:spPr>
          <a:xfrm>
            <a:off x="7267831" y="3194023"/>
            <a:ext cx="631884" cy="227438"/>
          </a:xfrm>
          <a:prstGeom prst="rect">
            <a:avLst/>
          </a:prstGeom>
          <a:noFill/>
          <a:ln>
            <a:noFill/>
          </a:ln>
        </p:spPr>
      </p:pic>
      <p:sp>
        <p:nvSpPr>
          <p:cNvPr id="33" name="Google Shape;405;p46">
            <a:extLst>
              <a:ext uri="{FF2B5EF4-FFF2-40B4-BE49-F238E27FC236}">
                <a16:creationId xmlns:a16="http://schemas.microsoft.com/office/drawing/2014/main" id="{7D31E11D-1A65-BC5D-2397-F35012435C5F}"/>
              </a:ext>
            </a:extLst>
          </p:cNvPr>
          <p:cNvSpPr/>
          <p:nvPr/>
        </p:nvSpPr>
        <p:spPr>
          <a:xfrm>
            <a:off x="4962249" y="2844839"/>
            <a:ext cx="2027558" cy="925733"/>
          </a:xfrm>
          <a:prstGeom prst="roundRect">
            <a:avLst>
              <a:gd name="adj" fmla="val 9388"/>
            </a:avLst>
          </a:prstGeom>
          <a:solidFill>
            <a:schemeClr val="accent1">
              <a:lumMod val="40000"/>
              <a:lumOff val="60000"/>
            </a:schemeClr>
          </a:solidFill>
          <a:ln w="76200" cap="flat" cmpd="sng">
            <a:solidFill>
              <a:schemeClr val="accent1">
                <a:lumMod val="50000"/>
              </a:schemeClr>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000000"/>
              </a:buClr>
              <a:buSzPts val="4000"/>
            </a:pPr>
            <a:r>
              <a:rPr lang="en-US" sz="3200" b="1" dirty="0">
                <a:solidFill>
                  <a:srgbClr val="000000"/>
                </a:solidFill>
                <a:latin typeface="Helvetica Neue"/>
                <a:ea typeface="Arial"/>
                <a:cs typeface="Arial"/>
                <a:sym typeface="Helvetica Neue"/>
              </a:rPr>
              <a:t>Model</a:t>
            </a:r>
            <a:endParaRPr sz="3200" b="1" dirty="0">
              <a:solidFill>
                <a:srgbClr val="000000"/>
              </a:solidFill>
              <a:latin typeface="Arial"/>
              <a:ea typeface="Arial"/>
              <a:cs typeface="Arial"/>
              <a:sym typeface="Arial"/>
            </a:endParaRPr>
          </a:p>
        </p:txBody>
      </p:sp>
      <p:sp>
        <p:nvSpPr>
          <p:cNvPr id="34" name="Google Shape;406;p46">
            <a:extLst>
              <a:ext uri="{FF2B5EF4-FFF2-40B4-BE49-F238E27FC236}">
                <a16:creationId xmlns:a16="http://schemas.microsoft.com/office/drawing/2014/main" id="{E7A5B68E-47EA-A93C-6AF1-B86E78D37AFD}"/>
              </a:ext>
            </a:extLst>
          </p:cNvPr>
          <p:cNvSpPr/>
          <p:nvPr/>
        </p:nvSpPr>
        <p:spPr>
          <a:xfrm>
            <a:off x="8449359" y="2155685"/>
            <a:ext cx="244512" cy="2304040"/>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6B64"/>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5E5E5E"/>
              </a:solidFill>
              <a:latin typeface="Helvetica Neue"/>
              <a:ea typeface="Helvetica Neue"/>
              <a:cs typeface="Helvetica Neue"/>
              <a:sym typeface="Helvetica Neue"/>
            </a:endParaRPr>
          </a:p>
        </p:txBody>
      </p:sp>
      <p:sp>
        <p:nvSpPr>
          <p:cNvPr id="35" name="Google Shape;408;p46">
            <a:extLst>
              <a:ext uri="{FF2B5EF4-FFF2-40B4-BE49-F238E27FC236}">
                <a16:creationId xmlns:a16="http://schemas.microsoft.com/office/drawing/2014/main" id="{6234DDA0-9059-B554-B750-53FC8B45EBE1}"/>
              </a:ext>
            </a:extLst>
          </p:cNvPr>
          <p:cNvSpPr txBox="1"/>
          <p:nvPr/>
        </p:nvSpPr>
        <p:spPr>
          <a:xfrm>
            <a:off x="1100224" y="2984925"/>
            <a:ext cx="2998299" cy="653854"/>
          </a:xfrm>
          <a:prstGeom prst="rect">
            <a:avLst/>
          </a:prstGeom>
          <a:noFill/>
          <a:ln>
            <a:noFill/>
          </a:ln>
        </p:spPr>
        <p:txBody>
          <a:bodyPr spcFirstLastPara="1" wrap="square" lIns="67733" tIns="67733" rIns="67733" bIns="67733" anchor="ctr" anchorCtr="0">
            <a:spAutoFit/>
          </a:bodyPr>
          <a:lstStyle/>
          <a:p>
            <a:pPr algn="ctr">
              <a:lnSpc>
                <a:spcPct val="140000"/>
              </a:lnSpc>
              <a:buClr>
                <a:srgbClr val="006B64"/>
              </a:buClr>
              <a:buSzPts val="4900"/>
            </a:pPr>
            <a:r>
              <a:rPr lang="en-US" sz="2400" b="1" dirty="0">
                <a:solidFill>
                  <a:srgbClr val="004D80"/>
                </a:solidFill>
                <a:latin typeface="Helvetica Neue"/>
                <a:ea typeface="Helvetica Neue"/>
                <a:cs typeface="Helvetica Neue"/>
                <a:sym typeface="Helvetica Neue"/>
              </a:rPr>
              <a:t>Previous RGB</a:t>
            </a:r>
            <a:endParaRPr sz="2400" b="1" dirty="0">
              <a:solidFill>
                <a:srgbClr val="004D80"/>
              </a:solidFill>
              <a:latin typeface="Arial"/>
              <a:ea typeface="Arial"/>
              <a:cs typeface="Arial"/>
              <a:sym typeface="Arial"/>
            </a:endParaRPr>
          </a:p>
        </p:txBody>
      </p:sp>
      <p:sp>
        <p:nvSpPr>
          <p:cNvPr id="36" name="Google Shape;409;p46">
            <a:extLst>
              <a:ext uri="{FF2B5EF4-FFF2-40B4-BE49-F238E27FC236}">
                <a16:creationId xmlns:a16="http://schemas.microsoft.com/office/drawing/2014/main" id="{D280DE51-2870-DA13-9E1B-1464DF980341}"/>
              </a:ext>
            </a:extLst>
          </p:cNvPr>
          <p:cNvSpPr/>
          <p:nvPr/>
        </p:nvSpPr>
        <p:spPr>
          <a:xfrm>
            <a:off x="1505148" y="2958327"/>
            <a:ext cx="228789" cy="735889"/>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4D80"/>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004D80"/>
              </a:solidFill>
              <a:latin typeface="Helvetica Neue"/>
              <a:ea typeface="Helvetica Neue"/>
              <a:cs typeface="Helvetica Neue"/>
              <a:sym typeface="Helvetica Neue"/>
            </a:endParaRPr>
          </a:p>
        </p:txBody>
      </p:sp>
      <p:sp>
        <p:nvSpPr>
          <p:cNvPr id="37" name="Google Shape;410;p46">
            <a:extLst>
              <a:ext uri="{FF2B5EF4-FFF2-40B4-BE49-F238E27FC236}">
                <a16:creationId xmlns:a16="http://schemas.microsoft.com/office/drawing/2014/main" id="{8CFDCF04-9119-3203-9032-1541C17CBE8B}"/>
              </a:ext>
            </a:extLst>
          </p:cNvPr>
          <p:cNvSpPr/>
          <p:nvPr/>
        </p:nvSpPr>
        <p:spPr>
          <a:xfrm rot="10800000">
            <a:off x="3483775" y="2958319"/>
            <a:ext cx="228789" cy="735889"/>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4D80"/>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004D80"/>
              </a:solidFill>
              <a:latin typeface="Helvetica Neue"/>
              <a:ea typeface="Helvetica Neue"/>
              <a:cs typeface="Helvetica Neue"/>
              <a:sym typeface="Helvetica Neue"/>
            </a:endParaRPr>
          </a:p>
        </p:txBody>
      </p:sp>
      <p:sp>
        <p:nvSpPr>
          <p:cNvPr id="29" name="Google Shape;406;p46">
            <a:extLst>
              <a:ext uri="{FF2B5EF4-FFF2-40B4-BE49-F238E27FC236}">
                <a16:creationId xmlns:a16="http://schemas.microsoft.com/office/drawing/2014/main" id="{5923814C-1A9D-51F4-0381-8247C2369C30}"/>
              </a:ext>
            </a:extLst>
          </p:cNvPr>
          <p:cNvSpPr/>
          <p:nvPr/>
        </p:nvSpPr>
        <p:spPr>
          <a:xfrm rot="10800000">
            <a:off x="9817359" y="2174243"/>
            <a:ext cx="244512" cy="2304040"/>
          </a:xfrm>
          <a:custGeom>
            <a:avLst/>
            <a:gdLst/>
            <a:ahLst/>
            <a:cxnLst/>
            <a:rect l="l" t="t" r="r" b="b"/>
            <a:pathLst>
              <a:path w="21600" h="21600" extrusionOk="0">
                <a:moveTo>
                  <a:pt x="21216" y="0"/>
                </a:moveTo>
                <a:lnTo>
                  <a:pt x="0" y="0"/>
                </a:lnTo>
                <a:lnTo>
                  <a:pt x="0" y="21600"/>
                </a:lnTo>
                <a:lnTo>
                  <a:pt x="21600" y="21600"/>
                </a:lnTo>
              </a:path>
            </a:pathLst>
          </a:custGeom>
          <a:noFill/>
          <a:ln w="76200" cap="flat" cmpd="sng">
            <a:solidFill>
              <a:srgbClr val="006B64"/>
            </a:solidFill>
            <a:prstDash val="solid"/>
            <a:miter lim="400000"/>
            <a:headEnd type="none" w="sm" len="sm"/>
            <a:tailEnd type="none" w="sm" len="sm"/>
          </a:ln>
        </p:spPr>
        <p:txBody>
          <a:bodyPr spcFirstLastPara="1" wrap="square" lIns="67733" tIns="67733" rIns="67733" bIns="67733" anchor="ctr" anchorCtr="0">
            <a:noAutofit/>
          </a:bodyPr>
          <a:lstStyle/>
          <a:p>
            <a:pPr algn="ctr">
              <a:buClr>
                <a:srgbClr val="5E5E5E"/>
              </a:buClr>
              <a:buSzPts val="3000"/>
            </a:pPr>
            <a:endParaRPr sz="4000">
              <a:solidFill>
                <a:srgbClr val="5E5E5E"/>
              </a:solidFill>
              <a:latin typeface="Helvetica Neue"/>
              <a:ea typeface="Helvetica Neue"/>
              <a:cs typeface="Helvetica Neue"/>
              <a:sym typeface="Helvetica Neue"/>
            </a:endParaRPr>
          </a:p>
        </p:txBody>
      </p:sp>
      <p:sp>
        <p:nvSpPr>
          <p:cNvPr id="4" name="Slide Number Placeholder 3">
            <a:extLst>
              <a:ext uri="{FF2B5EF4-FFF2-40B4-BE49-F238E27FC236}">
                <a16:creationId xmlns:a16="http://schemas.microsoft.com/office/drawing/2014/main" id="{7441B0B8-259A-8F05-2DC6-6BE0FFEDA738}"/>
              </a:ext>
            </a:extLst>
          </p:cNvPr>
          <p:cNvSpPr>
            <a:spLocks noGrp="1"/>
          </p:cNvSpPr>
          <p:nvPr>
            <p:ph type="sldNum" sz="quarter" idx="12"/>
          </p:nvPr>
        </p:nvSpPr>
        <p:spPr/>
        <p:txBody>
          <a:bodyPr/>
          <a:lstStyle/>
          <a:p>
            <a:fld id="{DB3D1DDC-3BD2-964C-ABA5-B9BD7EA84B8A}" type="slidenum">
              <a:rPr lang="en-US" smtClean="0"/>
              <a:t>6</a:t>
            </a:fld>
            <a:endParaRPr lang="en-US"/>
          </a:p>
        </p:txBody>
      </p:sp>
      <p:sp>
        <p:nvSpPr>
          <p:cNvPr id="5" name="Google Shape;579;p54">
            <a:extLst>
              <a:ext uri="{FF2B5EF4-FFF2-40B4-BE49-F238E27FC236}">
                <a16:creationId xmlns:a16="http://schemas.microsoft.com/office/drawing/2014/main" id="{900794A4-C903-775D-D2E6-CB9496C33752}"/>
              </a:ext>
            </a:extLst>
          </p:cNvPr>
          <p:cNvSpPr txBox="1"/>
          <p:nvPr/>
        </p:nvSpPr>
        <p:spPr>
          <a:xfrm>
            <a:off x="7453513" y="4634752"/>
            <a:ext cx="4318426" cy="875453"/>
          </a:xfrm>
          <a:prstGeom prst="rect">
            <a:avLst/>
          </a:prstGeom>
          <a:noFill/>
          <a:ln>
            <a:noFill/>
          </a:ln>
        </p:spPr>
        <p:txBody>
          <a:bodyPr spcFirstLastPara="1" wrap="square" lIns="67733" tIns="67733" rIns="67733" bIns="67733" anchor="ctr" anchorCtr="0">
            <a:spAutoFit/>
          </a:bodyPr>
          <a:lstStyle/>
          <a:p>
            <a:pPr algn="ctr">
              <a:buClr>
                <a:srgbClr val="EF7001"/>
              </a:buClr>
              <a:buSzPts val="2900"/>
            </a:pPr>
            <a:r>
              <a:rPr lang="en-US" sz="2400" b="1" dirty="0">
                <a:solidFill>
                  <a:srgbClr val="004D80"/>
                </a:solidFill>
                <a:latin typeface="Helvetica Neue" panose="02000503000000020004" pitchFamily="2" charset="0"/>
                <a:ea typeface="Helvetica Neue" panose="02000503000000020004" pitchFamily="2" charset="0"/>
                <a:cs typeface="Helvetica Neue" panose="02000503000000020004" pitchFamily="2" charset="0"/>
                <a:sym typeface="Arial"/>
              </a:rPr>
              <a:t>Pixels can’t really be ordered.</a:t>
            </a:r>
          </a:p>
        </p:txBody>
      </p:sp>
    </p:spTree>
    <p:extLst>
      <p:ext uri="{BB962C8B-B14F-4D97-AF65-F5344CB8AC3E}">
        <p14:creationId xmlns:p14="http://schemas.microsoft.com/office/powerpoint/2010/main" val="38925193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1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p16">
            <a:extLst>
              <a:ext uri="{FF2B5EF4-FFF2-40B4-BE49-F238E27FC236}">
                <a16:creationId xmlns:a16="http://schemas.microsoft.com/office/drawing/2014/main" id="{88D2EC7B-71D4-860B-9645-BDFF74C62983}"/>
              </a:ext>
            </a:extLst>
          </p:cNvPr>
          <p:cNvSpPr txBox="1"/>
          <p:nvPr/>
        </p:nvSpPr>
        <p:spPr>
          <a:xfrm>
            <a:off x="597200" y="1463916"/>
            <a:ext cx="10997600" cy="1723508"/>
          </a:xfrm>
          <a:prstGeom prst="rect">
            <a:avLst/>
          </a:prstGeom>
          <a:noFill/>
          <a:ln>
            <a:noFill/>
          </a:ln>
        </p:spPr>
        <p:txBody>
          <a:bodyPr spcFirstLastPara="1" wrap="square" lIns="121900" tIns="121900" rIns="121900" bIns="121900" anchor="t" anchorCtr="0">
            <a:spAutoFit/>
          </a:bodyPr>
          <a:lstStyle/>
          <a:p>
            <a:r>
              <a:rPr lang="en" sz="4800" b="1" dirty="0">
                <a:solidFill>
                  <a:srgbClr val="006C65"/>
                </a:solidFill>
                <a:latin typeface="HelveticaNeue" panose="00000400000000000000" pitchFamily="2" charset="0"/>
                <a:ea typeface="Helvetica Neue"/>
                <a:cs typeface="Helvetica Neue"/>
                <a:sym typeface="Helvetica Neue"/>
              </a:rPr>
              <a:t>We’re going to have to change approaches.</a:t>
            </a:r>
            <a:endParaRPr sz="4800" b="1" dirty="0">
              <a:solidFill>
                <a:srgbClr val="006C65"/>
              </a:solidFill>
              <a:latin typeface="HelveticaNeue" panose="00000400000000000000" pitchFamily="2" charset="0"/>
              <a:ea typeface="Helvetica Neue"/>
              <a:cs typeface="Helvetica Neue"/>
              <a:sym typeface="Helvetica Neue"/>
            </a:endParaRPr>
          </a:p>
        </p:txBody>
      </p:sp>
      <p:sp>
        <p:nvSpPr>
          <p:cNvPr id="3" name="Google Shape;74;p16">
            <a:extLst>
              <a:ext uri="{FF2B5EF4-FFF2-40B4-BE49-F238E27FC236}">
                <a16:creationId xmlns:a16="http://schemas.microsoft.com/office/drawing/2014/main" id="{365E94F8-A1AD-0827-4613-5876D8F265F9}"/>
              </a:ext>
            </a:extLst>
          </p:cNvPr>
          <p:cNvSpPr txBox="1"/>
          <p:nvPr/>
        </p:nvSpPr>
        <p:spPr>
          <a:xfrm>
            <a:off x="1605943" y="3575744"/>
            <a:ext cx="10997600" cy="984845"/>
          </a:xfrm>
          <a:prstGeom prst="rect">
            <a:avLst/>
          </a:prstGeom>
          <a:noFill/>
          <a:ln>
            <a:noFill/>
          </a:ln>
        </p:spPr>
        <p:txBody>
          <a:bodyPr spcFirstLastPara="1" wrap="square" lIns="121900" tIns="121900" rIns="121900" bIns="121900" anchor="t" anchorCtr="0">
            <a:spAutoFit/>
          </a:bodyPr>
          <a:lstStyle/>
          <a:p>
            <a:r>
              <a:rPr lang="en" sz="4800" b="1" dirty="0">
                <a:solidFill>
                  <a:srgbClr val="004D80"/>
                </a:solidFill>
                <a:latin typeface="HelveticaNeue" panose="00000400000000000000" pitchFamily="2" charset="0"/>
                <a:ea typeface="Helvetica Neue"/>
                <a:cs typeface="Helvetica Neue"/>
                <a:sym typeface="Helvetica Neue"/>
              </a:rPr>
              <a:t>So do we have any advantages?</a:t>
            </a:r>
            <a:endParaRPr sz="4800" b="1" dirty="0">
              <a:solidFill>
                <a:srgbClr val="004D80"/>
              </a:solidFill>
              <a:latin typeface="HelveticaNeue" panose="00000400000000000000" pitchFamily="2" charset="0"/>
              <a:ea typeface="Helvetica Neue"/>
              <a:cs typeface="Helvetica Neue"/>
              <a:sym typeface="Helvetica Neue"/>
            </a:endParaRPr>
          </a:p>
        </p:txBody>
      </p:sp>
      <p:sp>
        <p:nvSpPr>
          <p:cNvPr id="4" name="Slide Number Placeholder 3">
            <a:extLst>
              <a:ext uri="{FF2B5EF4-FFF2-40B4-BE49-F238E27FC236}">
                <a16:creationId xmlns:a16="http://schemas.microsoft.com/office/drawing/2014/main" id="{19F6DBA1-A646-7A12-874F-87746880C634}"/>
              </a:ext>
            </a:extLst>
          </p:cNvPr>
          <p:cNvSpPr>
            <a:spLocks noGrp="1"/>
          </p:cNvSpPr>
          <p:nvPr>
            <p:ph type="sldNum" sz="quarter" idx="12"/>
          </p:nvPr>
        </p:nvSpPr>
        <p:spPr/>
        <p:txBody>
          <a:bodyPr/>
          <a:lstStyle/>
          <a:p>
            <a:fld id="{DB3D1DDC-3BD2-964C-ABA5-B9BD7EA84B8A}" type="slidenum">
              <a:rPr lang="en-US" smtClean="0"/>
              <a:t>7</a:t>
            </a:fld>
            <a:endParaRPr lang="en-US"/>
          </a:p>
        </p:txBody>
      </p:sp>
    </p:spTree>
    <p:extLst>
      <p:ext uri="{BB962C8B-B14F-4D97-AF65-F5344CB8AC3E}">
        <p14:creationId xmlns:p14="http://schemas.microsoft.com/office/powerpoint/2010/main" val="34806171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p16">
            <a:extLst>
              <a:ext uri="{FF2B5EF4-FFF2-40B4-BE49-F238E27FC236}">
                <a16:creationId xmlns:a16="http://schemas.microsoft.com/office/drawing/2014/main" id="{88D2EC7B-71D4-860B-9645-BDFF74C62983}"/>
              </a:ext>
            </a:extLst>
          </p:cNvPr>
          <p:cNvSpPr txBox="1"/>
          <p:nvPr/>
        </p:nvSpPr>
        <p:spPr>
          <a:xfrm>
            <a:off x="597200" y="2567001"/>
            <a:ext cx="10997600" cy="984845"/>
          </a:xfrm>
          <a:prstGeom prst="rect">
            <a:avLst/>
          </a:prstGeom>
          <a:noFill/>
          <a:ln>
            <a:noFill/>
          </a:ln>
        </p:spPr>
        <p:txBody>
          <a:bodyPr spcFirstLastPara="1" wrap="square" lIns="121900" tIns="121900" rIns="121900" bIns="121900" anchor="t" anchorCtr="0">
            <a:spAutoFit/>
          </a:bodyPr>
          <a:lstStyle/>
          <a:p>
            <a:r>
              <a:rPr lang="en-US" sz="4800" b="1" dirty="0">
                <a:solidFill>
                  <a:srgbClr val="006C65"/>
                </a:solidFill>
                <a:latin typeface="HelveticaNeue" panose="00000400000000000000" pitchFamily="2" charset="0"/>
                <a:ea typeface="Helvetica Neue"/>
                <a:cs typeface="Helvetica Neue"/>
                <a:sym typeface="Helvetica Neue"/>
              </a:rPr>
              <a:t>Colors are continuous, words are not.</a:t>
            </a:r>
            <a:endParaRPr sz="4800" b="1" dirty="0">
              <a:solidFill>
                <a:srgbClr val="006C65"/>
              </a:solidFill>
              <a:latin typeface="HelveticaNeue" panose="00000400000000000000" pitchFamily="2" charset="0"/>
              <a:ea typeface="Helvetica Neue"/>
              <a:cs typeface="Helvetica Neue"/>
              <a:sym typeface="Helvetica Neue"/>
            </a:endParaRPr>
          </a:p>
        </p:txBody>
      </p:sp>
      <p:sp>
        <p:nvSpPr>
          <p:cNvPr id="3" name="Slide Number Placeholder 2">
            <a:extLst>
              <a:ext uri="{FF2B5EF4-FFF2-40B4-BE49-F238E27FC236}">
                <a16:creationId xmlns:a16="http://schemas.microsoft.com/office/drawing/2014/main" id="{89673643-A217-E08A-A809-919E24A01F7C}"/>
              </a:ext>
            </a:extLst>
          </p:cNvPr>
          <p:cNvSpPr>
            <a:spLocks noGrp="1"/>
          </p:cNvSpPr>
          <p:nvPr>
            <p:ph type="sldNum" sz="quarter" idx="12"/>
          </p:nvPr>
        </p:nvSpPr>
        <p:spPr/>
        <p:txBody>
          <a:bodyPr/>
          <a:lstStyle/>
          <a:p>
            <a:fld id="{DB3D1DDC-3BD2-964C-ABA5-B9BD7EA84B8A}" type="slidenum">
              <a:rPr lang="en-US" smtClean="0"/>
              <a:t>8</a:t>
            </a:fld>
            <a:endParaRPr lang="en-US"/>
          </a:p>
        </p:txBody>
      </p:sp>
    </p:spTree>
    <p:extLst>
      <p:ext uri="{BB962C8B-B14F-4D97-AF65-F5344CB8AC3E}">
        <p14:creationId xmlns:p14="http://schemas.microsoft.com/office/powerpoint/2010/main" val="30875275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p16">
            <a:extLst>
              <a:ext uri="{FF2B5EF4-FFF2-40B4-BE49-F238E27FC236}">
                <a16:creationId xmlns:a16="http://schemas.microsoft.com/office/drawing/2014/main" id="{C3B275E7-EDBD-407C-118E-3B5CDBCD4E2C}"/>
              </a:ext>
            </a:extLst>
          </p:cNvPr>
          <p:cNvSpPr txBox="1"/>
          <p:nvPr/>
        </p:nvSpPr>
        <p:spPr>
          <a:xfrm>
            <a:off x="0" y="0"/>
            <a:ext cx="10997600" cy="615513"/>
          </a:xfrm>
          <a:prstGeom prst="rect">
            <a:avLst/>
          </a:prstGeom>
          <a:noFill/>
          <a:ln>
            <a:noFill/>
          </a:ln>
        </p:spPr>
        <p:txBody>
          <a:bodyPr spcFirstLastPara="1" wrap="square" lIns="121900" tIns="121900" rIns="121900" bIns="121900" anchor="t" anchorCtr="0">
            <a:spAutoFit/>
          </a:bodyPr>
          <a:lstStyle/>
          <a:p>
            <a:r>
              <a:rPr lang="en-US" sz="2400" b="1" dirty="0">
                <a:solidFill>
                  <a:srgbClr val="006C65"/>
                </a:solidFill>
                <a:latin typeface="HelveticaNeue" panose="00000400000000000000" pitchFamily="2" charset="0"/>
                <a:ea typeface="Helvetica Neue"/>
                <a:cs typeface="Helvetica Neue"/>
                <a:sym typeface="Helvetica Neue"/>
              </a:rPr>
              <a:t>Colors are continuous, words are not.</a:t>
            </a:r>
          </a:p>
        </p:txBody>
      </p:sp>
      <p:sp>
        <p:nvSpPr>
          <p:cNvPr id="4" name="Rectangle 3">
            <a:extLst>
              <a:ext uri="{FF2B5EF4-FFF2-40B4-BE49-F238E27FC236}">
                <a16:creationId xmlns:a16="http://schemas.microsoft.com/office/drawing/2014/main" id="{89322616-3BE0-F691-9B75-4282671E7A03}"/>
              </a:ext>
            </a:extLst>
          </p:cNvPr>
          <p:cNvSpPr/>
          <p:nvPr/>
        </p:nvSpPr>
        <p:spPr>
          <a:xfrm>
            <a:off x="721109" y="1031518"/>
            <a:ext cx="4133387" cy="1405053"/>
          </a:xfrm>
          <a:prstGeom prst="rect">
            <a:avLst/>
          </a:prstGeom>
          <a:solidFill>
            <a:srgbClr val="4472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t>(68, 114, 197)</a:t>
            </a:r>
          </a:p>
        </p:txBody>
      </p:sp>
      <p:sp>
        <p:nvSpPr>
          <p:cNvPr id="3" name="Rectangle 2">
            <a:extLst>
              <a:ext uri="{FF2B5EF4-FFF2-40B4-BE49-F238E27FC236}">
                <a16:creationId xmlns:a16="http://schemas.microsoft.com/office/drawing/2014/main" id="{C9F872A7-ECE8-9655-2D95-36D99E55D890}"/>
              </a:ext>
            </a:extLst>
          </p:cNvPr>
          <p:cNvSpPr/>
          <p:nvPr/>
        </p:nvSpPr>
        <p:spPr>
          <a:xfrm>
            <a:off x="721109" y="1031517"/>
            <a:ext cx="4133387" cy="140505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latin typeface="Helvetica Neue" panose="02000503000000020004" pitchFamily="2" charset="0"/>
                <a:ea typeface="Helvetica Neue" panose="02000503000000020004" pitchFamily="2" charset="0"/>
                <a:cs typeface="Helvetica Neue" panose="02000503000000020004" pitchFamily="2" charset="0"/>
              </a:rPr>
              <a:t>(68, 114, 196)</a:t>
            </a:r>
          </a:p>
        </p:txBody>
      </p:sp>
      <p:sp>
        <p:nvSpPr>
          <p:cNvPr id="5" name="Slide Number Placeholder 4">
            <a:extLst>
              <a:ext uri="{FF2B5EF4-FFF2-40B4-BE49-F238E27FC236}">
                <a16:creationId xmlns:a16="http://schemas.microsoft.com/office/drawing/2014/main" id="{505A1162-2E1A-33FF-771F-38026BC73DE6}"/>
              </a:ext>
            </a:extLst>
          </p:cNvPr>
          <p:cNvSpPr>
            <a:spLocks noGrp="1"/>
          </p:cNvSpPr>
          <p:nvPr>
            <p:ph type="sldNum" sz="quarter" idx="12"/>
          </p:nvPr>
        </p:nvSpPr>
        <p:spPr/>
        <p:txBody>
          <a:bodyPr/>
          <a:lstStyle/>
          <a:p>
            <a:fld id="{DB3D1DDC-3BD2-964C-ABA5-B9BD7EA84B8A}" type="slidenum">
              <a:rPr lang="en-US" smtClean="0"/>
              <a:t>9</a:t>
            </a:fld>
            <a:endParaRPr lang="en-US"/>
          </a:p>
        </p:txBody>
      </p:sp>
    </p:spTree>
    <p:extLst>
      <p:ext uri="{BB962C8B-B14F-4D97-AF65-F5344CB8AC3E}">
        <p14:creationId xmlns:p14="http://schemas.microsoft.com/office/powerpoint/2010/main" val="18798591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7055</TotalTime>
  <Words>1754</Words>
  <Application>Microsoft Macintosh PowerPoint</Application>
  <PresentationFormat>Widescreen</PresentationFormat>
  <Paragraphs>393</Paragraphs>
  <Slides>50</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Calibri Light</vt:lpstr>
      <vt:lpstr>Cambria Math</vt:lpstr>
      <vt:lpstr>Helvetica Neue</vt:lpstr>
      <vt:lpstr>HelveticaNeue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rensamuel.2007@gmail.com</dc:creator>
  <cp:lastModifiedBy>rensamuel.2007@gmail.com</cp:lastModifiedBy>
  <cp:revision>16</cp:revision>
  <dcterms:created xsi:type="dcterms:W3CDTF">2024-06-09T17:58:43Z</dcterms:created>
  <dcterms:modified xsi:type="dcterms:W3CDTF">2024-06-16T18:26:35Z</dcterms:modified>
</cp:coreProperties>
</file>